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6"/>
  </p:notesMasterIdLst>
  <p:sldIdLst>
    <p:sldId id="256" r:id="rId6"/>
    <p:sldId id="352" r:id="rId7"/>
    <p:sldId id="353" r:id="rId8"/>
    <p:sldId id="350" r:id="rId9"/>
    <p:sldId id="354" r:id="rId10"/>
    <p:sldId id="355" r:id="rId11"/>
    <p:sldId id="356" r:id="rId12"/>
    <p:sldId id="357" r:id="rId13"/>
    <p:sldId id="358" r:id="rId14"/>
    <p:sldId id="3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B7A"/>
    <a:srgbClr val="0961AA"/>
    <a:srgbClr val="048271"/>
    <a:srgbClr val="D9D9D9"/>
    <a:srgbClr val="70A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3" autoAdjust="0"/>
    <p:restoredTop sz="95946"/>
  </p:normalViewPr>
  <p:slideViewPr>
    <p:cSldViewPr snapToGrid="0">
      <p:cViewPr varScale="1">
        <p:scale>
          <a:sx n="110" d="100"/>
          <a:sy n="110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644E3-83AC-0E4C-A733-B010EA7DD99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68174F-14F5-AC48-9740-DB0E5B79EEB6}">
      <dgm:prSet phldrT="[Text]" phldr="0" custT="1"/>
      <dgm:spPr>
        <a:xfrm>
          <a:off x="522578" y="569681"/>
          <a:ext cx="1204335" cy="966469"/>
        </a:xfrm>
        <a:prstGeom prst="roundRect">
          <a:avLst>
            <a:gd name="adj" fmla="val 10000"/>
          </a:avLst>
        </a:prstGeom>
        <a:solidFill>
          <a:srgbClr val="6EA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GB" sz="105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Further meetings of the post-2025 working group</a:t>
          </a:r>
        </a:p>
      </dgm:t>
    </dgm:pt>
    <dgm:pt modelId="{DC5D63AB-0105-7840-8253-BC68AF3D3ECB}" type="parTrans" cxnId="{CECC1A25-5653-D147-AFF9-A0C8ACBA089A}">
      <dgm:prSet/>
      <dgm:spPr/>
      <dgm:t>
        <a:bodyPr/>
        <a:lstStyle/>
        <a:p>
          <a:endParaRPr lang="en-GB"/>
        </a:p>
      </dgm:t>
    </dgm:pt>
    <dgm:pt modelId="{52F514AF-5952-7443-B7A6-D5E23C988C00}" type="sibTrans" cxnId="{CECC1A25-5653-D147-AFF9-A0C8ACBA089A}">
      <dgm:prSet/>
      <dgm:spPr>
        <a:xfrm rot="62315">
          <a:off x="1875163" y="730779"/>
          <a:ext cx="357276" cy="677959"/>
        </a:xfrm>
        <a:prstGeom prst="rightArrow">
          <a:avLst>
            <a:gd name="adj1" fmla="val 60000"/>
            <a:gd name="adj2" fmla="val 50000"/>
          </a:avLst>
        </a:prstGeom>
        <a:solidFill>
          <a:srgbClr val="6EAAB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A9E6F620-E761-CA42-A169-3E083B0E8DC3}">
      <dgm:prSet phldrT="[Text]" phldr="0" custT="1"/>
      <dgm:spPr>
        <a:xfrm>
          <a:off x="2400909" y="609366"/>
          <a:ext cx="1316444" cy="957235"/>
        </a:xfrm>
        <a:prstGeom prst="roundRect">
          <a:avLst>
            <a:gd name="adj" fmla="val 10000"/>
          </a:avLst>
        </a:prstGeom>
        <a:solidFill>
          <a:srgbClr val="6EA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GB" sz="105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60th Executive Committee meeting (March 2023)</a:t>
          </a:r>
        </a:p>
      </dgm:t>
    </dgm:pt>
    <dgm:pt modelId="{5EB3EC4D-3F62-3A4B-9F40-4FAE17CF1794}" type="parTrans" cxnId="{1033468B-34E4-0E4E-BE7E-EC86D6F7AED5}">
      <dgm:prSet/>
      <dgm:spPr/>
      <dgm:t>
        <a:bodyPr/>
        <a:lstStyle/>
        <a:p>
          <a:endParaRPr lang="en-GB"/>
        </a:p>
      </dgm:t>
    </dgm:pt>
    <dgm:pt modelId="{16E74EBC-6437-C146-B926-6F1AB5076C1F}" type="sibTrans" cxnId="{1033468B-34E4-0E4E-BE7E-EC86D6F7AED5}">
      <dgm:prSet/>
      <dgm:spPr>
        <a:xfrm rot="55130">
          <a:off x="3835460" y="763737"/>
          <a:ext cx="284608" cy="677959"/>
        </a:xfrm>
        <a:prstGeom prst="rightArrow">
          <a:avLst>
            <a:gd name="adj1" fmla="val 60000"/>
            <a:gd name="adj2" fmla="val 50000"/>
          </a:avLst>
        </a:prstGeom>
        <a:solidFill>
          <a:srgbClr val="6EAAB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F048B9AF-C03A-4A37-B241-C2E123486DEF}">
      <dgm:prSet phldr="0" custT="1"/>
      <dgm:spPr>
        <a:xfrm>
          <a:off x="4254282" y="616641"/>
          <a:ext cx="1185117" cy="1000028"/>
        </a:xfrm>
        <a:prstGeom prst="roundRect">
          <a:avLst>
            <a:gd name="adj" fmla="val 10000"/>
          </a:avLst>
        </a:prstGeom>
        <a:solidFill>
          <a:srgbClr val="6EA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GB" sz="105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July 2023</a:t>
          </a:r>
        </a:p>
      </dgm:t>
    </dgm:pt>
    <dgm:pt modelId="{A9A8C572-7EC7-4C8E-8932-8A37D2C0F6E1}" type="parTrans" cxnId="{DC3D4E94-2012-4B23-86FE-8764942341D1}">
      <dgm:prSet/>
      <dgm:spPr/>
      <dgm:t>
        <a:bodyPr/>
        <a:lstStyle/>
        <a:p>
          <a:endParaRPr lang="en-GB"/>
        </a:p>
      </dgm:t>
    </dgm:pt>
    <dgm:pt modelId="{D79950F6-DFCF-4C06-8563-5A716DA58989}" type="sibTrans" cxnId="{DC3D4E94-2012-4B23-86FE-8764942341D1}">
      <dgm:prSet/>
      <dgm:spPr>
        <a:xfrm rot="69442">
          <a:off x="5752083" y="803576"/>
          <a:ext cx="753621" cy="677959"/>
        </a:xfrm>
        <a:prstGeom prst="rightArrow">
          <a:avLst>
            <a:gd name="adj1" fmla="val 60000"/>
            <a:gd name="adj2" fmla="val 50000"/>
          </a:avLst>
        </a:prstGeom>
        <a:solidFill>
          <a:srgbClr val="6EAAB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91585153-7FC6-48BF-9769-2E8AC0362BA1}">
      <dgm:prSet phldr="0" custT="1"/>
      <dgm:spPr>
        <a:xfrm>
          <a:off x="6861037" y="352540"/>
          <a:ext cx="1515212" cy="1640225"/>
        </a:xfrm>
        <a:prstGeom prst="roundRect">
          <a:avLst>
            <a:gd name="adj" fmla="val 10000"/>
          </a:avLst>
        </a:prstGeom>
        <a:solidFill>
          <a:srgbClr val="6EA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GB" sz="105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Ministerial Conference (4-8 December 2023), Cape  Town, South Africa</a:t>
          </a:r>
        </a:p>
      </dgm:t>
    </dgm:pt>
    <dgm:pt modelId="{66F84478-0F5E-4C31-BE1C-590285A8E5B3}" type="parTrans" cxnId="{1A2A17DA-0F96-4DF0-AB9C-058BA0FCE407}">
      <dgm:prSet/>
      <dgm:spPr/>
      <dgm:t>
        <a:bodyPr/>
        <a:lstStyle/>
        <a:p>
          <a:endParaRPr lang="en-GB"/>
        </a:p>
      </dgm:t>
    </dgm:pt>
    <dgm:pt modelId="{DBBD2949-0D0B-4093-B077-B1D3F8338907}" type="sibTrans" cxnId="{1A2A17DA-0F96-4DF0-AB9C-058BA0FCE407}">
      <dgm:prSet/>
      <dgm:spPr/>
      <dgm:t>
        <a:bodyPr/>
        <a:lstStyle/>
        <a:p>
          <a:endParaRPr lang="en-GB"/>
        </a:p>
      </dgm:t>
    </dgm:pt>
    <dgm:pt modelId="{8ADEDDB4-A9B2-433B-BDCF-1A4EDFB02EFB}" type="pres">
      <dgm:prSet presAssocID="{61E644E3-83AC-0E4C-A733-B010EA7DD997}" presName="diagram" presStyleCnt="0">
        <dgm:presLayoutVars>
          <dgm:dir/>
          <dgm:resizeHandles val="exact"/>
        </dgm:presLayoutVars>
      </dgm:prSet>
      <dgm:spPr/>
    </dgm:pt>
    <dgm:pt modelId="{7B8B4378-BEDA-4D5A-8068-AA84B97322B6}" type="pres">
      <dgm:prSet presAssocID="{CA68174F-14F5-AC48-9740-DB0E5B79EEB6}" presName="node" presStyleLbl="node1" presStyleIdx="0" presStyleCnt="4" custScaleX="44055" custScaleY="58923" custLinFactNeighborX="18988" custLinFactNeighborY="-5789">
        <dgm:presLayoutVars>
          <dgm:bulletEnabled val="1"/>
        </dgm:presLayoutVars>
      </dgm:prSet>
      <dgm:spPr/>
    </dgm:pt>
    <dgm:pt modelId="{991A81B8-F86E-4E47-A822-5D4BEA94E210}" type="pres">
      <dgm:prSet presAssocID="{52F514AF-5952-7443-B7A6-D5E23C988C00}" presName="sibTrans" presStyleLbl="sibTrans2D1" presStyleIdx="0" presStyleCnt="3"/>
      <dgm:spPr/>
    </dgm:pt>
    <dgm:pt modelId="{45C149BD-56A9-4C5A-B4AB-6755A77D2355}" type="pres">
      <dgm:prSet presAssocID="{52F514AF-5952-7443-B7A6-D5E23C988C00}" presName="connectorText" presStyleLbl="sibTrans2D1" presStyleIdx="0" presStyleCnt="3"/>
      <dgm:spPr/>
    </dgm:pt>
    <dgm:pt modelId="{14810321-F0DF-4267-B841-B2551E3D9C6B}" type="pres">
      <dgm:prSet presAssocID="{A9E6F620-E761-CA42-A169-3E083B0E8DC3}" presName="node" presStyleLbl="node1" presStyleIdx="1" presStyleCnt="4" custScaleX="48156" custScaleY="58360" custLinFactNeighborX="3643" custLinFactNeighborY="-3651">
        <dgm:presLayoutVars>
          <dgm:bulletEnabled val="1"/>
        </dgm:presLayoutVars>
      </dgm:prSet>
      <dgm:spPr/>
    </dgm:pt>
    <dgm:pt modelId="{B44C86D0-4972-4992-8B59-7BB387A55EAC}" type="pres">
      <dgm:prSet presAssocID="{16E74EBC-6437-C146-B926-6F1AB5076C1F}" presName="sibTrans" presStyleLbl="sibTrans2D1" presStyleIdx="1" presStyleCnt="3"/>
      <dgm:spPr/>
    </dgm:pt>
    <dgm:pt modelId="{FE7A126E-9AFD-449D-81DD-53644C4B4BA9}" type="pres">
      <dgm:prSet presAssocID="{16E74EBC-6437-C146-B926-6F1AB5076C1F}" presName="connectorText" presStyleLbl="sibTrans2D1" presStyleIdx="1" presStyleCnt="3"/>
      <dgm:spPr/>
    </dgm:pt>
    <dgm:pt modelId="{D0B1D7A3-170C-4520-B1FE-9384255B9B6C}" type="pres">
      <dgm:prSet presAssocID="{F048B9AF-C03A-4A37-B241-C2E123486DEF}" presName="node" presStyleLbl="node1" presStyleIdx="2" presStyleCnt="4" custScaleX="43352" custScaleY="60969" custLinFactNeighborX="-16716" custLinFactNeighborY="-1903">
        <dgm:presLayoutVars>
          <dgm:bulletEnabled val="1"/>
        </dgm:presLayoutVars>
      </dgm:prSet>
      <dgm:spPr/>
    </dgm:pt>
    <dgm:pt modelId="{4956FCD9-4F99-4FE0-AFBC-5F56D1F50A45}" type="pres">
      <dgm:prSet presAssocID="{D79950F6-DFCF-4C06-8563-5A716DA58989}" presName="sibTrans" presStyleLbl="sibTrans2D1" presStyleIdx="2" presStyleCnt="3"/>
      <dgm:spPr/>
    </dgm:pt>
    <dgm:pt modelId="{5D6D8787-EEAE-4694-8D6A-5381BA8E2EB8}" type="pres">
      <dgm:prSet presAssocID="{D79950F6-DFCF-4C06-8563-5A716DA58989}" presName="connectorText" presStyleLbl="sibTrans2D1" presStyleIdx="2" presStyleCnt="3"/>
      <dgm:spPr/>
    </dgm:pt>
    <dgm:pt modelId="{652B2EF8-809C-4757-9F81-B47A3419993F}" type="pres">
      <dgm:prSet presAssocID="{91585153-7FC6-48BF-9769-2E8AC0362BA1}" presName="node" presStyleLbl="node1" presStyleIdx="3" presStyleCnt="4" custScaleX="55427" custLinFactNeighborX="-4712" custLinFactNeighborY="1511">
        <dgm:presLayoutVars>
          <dgm:bulletEnabled val="1"/>
        </dgm:presLayoutVars>
      </dgm:prSet>
      <dgm:spPr/>
    </dgm:pt>
  </dgm:ptLst>
  <dgm:cxnLst>
    <dgm:cxn modelId="{64A2220B-9016-40BF-9684-A64F113C08DB}" type="presOf" srcId="{61E644E3-83AC-0E4C-A733-B010EA7DD997}" destId="{8ADEDDB4-A9B2-433B-BDCF-1A4EDFB02EFB}" srcOrd="0" destOrd="0" presId="urn:microsoft.com/office/officeart/2005/8/layout/process5"/>
    <dgm:cxn modelId="{8A1ECD18-6A01-44A3-BEA8-FE625B3DAB76}" type="presOf" srcId="{D79950F6-DFCF-4C06-8563-5A716DA58989}" destId="{5D6D8787-EEAE-4694-8D6A-5381BA8E2EB8}" srcOrd="1" destOrd="0" presId="urn:microsoft.com/office/officeart/2005/8/layout/process5"/>
    <dgm:cxn modelId="{81546E1C-D8EE-49D4-9F55-A686EC52BB7F}" type="presOf" srcId="{A9E6F620-E761-CA42-A169-3E083B0E8DC3}" destId="{14810321-F0DF-4267-B841-B2551E3D9C6B}" srcOrd="0" destOrd="0" presId="urn:microsoft.com/office/officeart/2005/8/layout/process5"/>
    <dgm:cxn modelId="{CECC1A25-5653-D147-AFF9-A0C8ACBA089A}" srcId="{61E644E3-83AC-0E4C-A733-B010EA7DD997}" destId="{CA68174F-14F5-AC48-9740-DB0E5B79EEB6}" srcOrd="0" destOrd="0" parTransId="{DC5D63AB-0105-7840-8253-BC68AF3D3ECB}" sibTransId="{52F514AF-5952-7443-B7A6-D5E23C988C00}"/>
    <dgm:cxn modelId="{378A9128-9094-497B-80D4-804A7F626B35}" type="presOf" srcId="{F048B9AF-C03A-4A37-B241-C2E123486DEF}" destId="{D0B1D7A3-170C-4520-B1FE-9384255B9B6C}" srcOrd="0" destOrd="0" presId="urn:microsoft.com/office/officeart/2005/8/layout/process5"/>
    <dgm:cxn modelId="{6E908D3C-A185-4933-A634-5FC7DDE9EEE5}" type="presOf" srcId="{D79950F6-DFCF-4C06-8563-5A716DA58989}" destId="{4956FCD9-4F99-4FE0-AFBC-5F56D1F50A45}" srcOrd="0" destOrd="0" presId="urn:microsoft.com/office/officeart/2005/8/layout/process5"/>
    <dgm:cxn modelId="{6E2FDE48-F96E-4F31-BEC3-B02EB2BCB111}" type="presOf" srcId="{16E74EBC-6437-C146-B926-6F1AB5076C1F}" destId="{B44C86D0-4972-4992-8B59-7BB387A55EAC}" srcOrd="0" destOrd="0" presId="urn:microsoft.com/office/officeart/2005/8/layout/process5"/>
    <dgm:cxn modelId="{D677B654-5EC7-4788-BEA1-10642452CF7D}" type="presOf" srcId="{52F514AF-5952-7443-B7A6-D5E23C988C00}" destId="{45C149BD-56A9-4C5A-B4AB-6755A77D2355}" srcOrd="1" destOrd="0" presId="urn:microsoft.com/office/officeart/2005/8/layout/process5"/>
    <dgm:cxn modelId="{42E5F17F-5C02-42F6-B490-3D1675FF7525}" type="presOf" srcId="{91585153-7FC6-48BF-9769-2E8AC0362BA1}" destId="{652B2EF8-809C-4757-9F81-B47A3419993F}" srcOrd="0" destOrd="0" presId="urn:microsoft.com/office/officeart/2005/8/layout/process5"/>
    <dgm:cxn modelId="{1033468B-34E4-0E4E-BE7E-EC86D6F7AED5}" srcId="{61E644E3-83AC-0E4C-A733-B010EA7DD997}" destId="{A9E6F620-E761-CA42-A169-3E083B0E8DC3}" srcOrd="1" destOrd="0" parTransId="{5EB3EC4D-3F62-3A4B-9F40-4FAE17CF1794}" sibTransId="{16E74EBC-6437-C146-B926-6F1AB5076C1F}"/>
    <dgm:cxn modelId="{DC3D4E94-2012-4B23-86FE-8764942341D1}" srcId="{61E644E3-83AC-0E4C-A733-B010EA7DD997}" destId="{F048B9AF-C03A-4A37-B241-C2E123486DEF}" srcOrd="2" destOrd="0" parTransId="{A9A8C572-7EC7-4C8E-8932-8A37D2C0F6E1}" sibTransId="{D79950F6-DFCF-4C06-8563-5A716DA58989}"/>
    <dgm:cxn modelId="{2E83AAC6-040D-4332-8A20-E1B1B8207440}" type="presOf" srcId="{16E74EBC-6437-C146-B926-6F1AB5076C1F}" destId="{FE7A126E-9AFD-449D-81DD-53644C4B4BA9}" srcOrd="1" destOrd="0" presId="urn:microsoft.com/office/officeart/2005/8/layout/process5"/>
    <dgm:cxn modelId="{516F1DD4-05CC-4949-A704-64100E005666}" type="presOf" srcId="{CA68174F-14F5-AC48-9740-DB0E5B79EEB6}" destId="{7B8B4378-BEDA-4D5A-8068-AA84B97322B6}" srcOrd="0" destOrd="0" presId="urn:microsoft.com/office/officeart/2005/8/layout/process5"/>
    <dgm:cxn modelId="{1A2A17DA-0F96-4DF0-AB9C-058BA0FCE407}" srcId="{61E644E3-83AC-0E4C-A733-B010EA7DD997}" destId="{91585153-7FC6-48BF-9769-2E8AC0362BA1}" srcOrd="3" destOrd="0" parTransId="{66F84478-0F5E-4C31-BE1C-590285A8E5B3}" sibTransId="{DBBD2949-0D0B-4093-B077-B1D3F8338907}"/>
    <dgm:cxn modelId="{36AA89ED-8E1A-40CC-B414-4671B2C54018}" type="presOf" srcId="{52F514AF-5952-7443-B7A6-D5E23C988C00}" destId="{991A81B8-F86E-4E47-A822-5D4BEA94E210}" srcOrd="0" destOrd="0" presId="urn:microsoft.com/office/officeart/2005/8/layout/process5"/>
    <dgm:cxn modelId="{7F856262-A1E3-4CF2-9DDF-DAE8BA865B39}" type="presParOf" srcId="{8ADEDDB4-A9B2-433B-BDCF-1A4EDFB02EFB}" destId="{7B8B4378-BEDA-4D5A-8068-AA84B97322B6}" srcOrd="0" destOrd="0" presId="urn:microsoft.com/office/officeart/2005/8/layout/process5"/>
    <dgm:cxn modelId="{535603C5-FAA1-4F17-8092-15F57BD7085A}" type="presParOf" srcId="{8ADEDDB4-A9B2-433B-BDCF-1A4EDFB02EFB}" destId="{991A81B8-F86E-4E47-A822-5D4BEA94E210}" srcOrd="1" destOrd="0" presId="urn:microsoft.com/office/officeart/2005/8/layout/process5"/>
    <dgm:cxn modelId="{57A5A875-FF67-42B8-91AE-5914E725E46F}" type="presParOf" srcId="{991A81B8-F86E-4E47-A822-5D4BEA94E210}" destId="{45C149BD-56A9-4C5A-B4AB-6755A77D2355}" srcOrd="0" destOrd="0" presId="urn:microsoft.com/office/officeart/2005/8/layout/process5"/>
    <dgm:cxn modelId="{03AB06A6-E472-4D8C-8BB7-2ACA6312AA40}" type="presParOf" srcId="{8ADEDDB4-A9B2-433B-BDCF-1A4EDFB02EFB}" destId="{14810321-F0DF-4267-B841-B2551E3D9C6B}" srcOrd="2" destOrd="0" presId="urn:microsoft.com/office/officeart/2005/8/layout/process5"/>
    <dgm:cxn modelId="{BD7629ED-2507-4B69-8FB0-230641ECB721}" type="presParOf" srcId="{8ADEDDB4-A9B2-433B-BDCF-1A4EDFB02EFB}" destId="{B44C86D0-4972-4992-8B59-7BB387A55EAC}" srcOrd="3" destOrd="0" presId="urn:microsoft.com/office/officeart/2005/8/layout/process5"/>
    <dgm:cxn modelId="{8970ADA3-5339-45FC-9E49-E02492703454}" type="presParOf" srcId="{B44C86D0-4972-4992-8B59-7BB387A55EAC}" destId="{FE7A126E-9AFD-449D-81DD-53644C4B4BA9}" srcOrd="0" destOrd="0" presId="urn:microsoft.com/office/officeart/2005/8/layout/process5"/>
    <dgm:cxn modelId="{DE370341-BB72-42E5-BAB2-8BCF88F3B919}" type="presParOf" srcId="{8ADEDDB4-A9B2-433B-BDCF-1A4EDFB02EFB}" destId="{D0B1D7A3-170C-4520-B1FE-9384255B9B6C}" srcOrd="4" destOrd="0" presId="urn:microsoft.com/office/officeart/2005/8/layout/process5"/>
    <dgm:cxn modelId="{FC1FB01F-A502-4A49-BA24-AF8DF8A12EA3}" type="presParOf" srcId="{8ADEDDB4-A9B2-433B-BDCF-1A4EDFB02EFB}" destId="{4956FCD9-4F99-4FE0-AFBC-5F56D1F50A45}" srcOrd="5" destOrd="0" presId="urn:microsoft.com/office/officeart/2005/8/layout/process5"/>
    <dgm:cxn modelId="{30B81085-1F81-4812-B5B1-044E7B55F821}" type="presParOf" srcId="{4956FCD9-4F99-4FE0-AFBC-5F56D1F50A45}" destId="{5D6D8787-EEAE-4694-8D6A-5381BA8E2EB8}" srcOrd="0" destOrd="0" presId="urn:microsoft.com/office/officeart/2005/8/layout/process5"/>
    <dgm:cxn modelId="{43296B81-92AE-40A2-A3E2-465EA9DF66B4}" type="presParOf" srcId="{8ADEDDB4-A9B2-433B-BDCF-1A4EDFB02EFB}" destId="{652B2EF8-809C-4757-9F81-B47A3419993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E644E3-83AC-0E4C-A733-B010EA7DD99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68174F-14F5-AC48-9740-DB0E5B79EEB6}">
      <dgm:prSet phldrT="[Text]" phldr="0" custT="1"/>
      <dgm:spPr/>
      <dgm:t>
        <a:bodyPr/>
        <a:lstStyle/>
        <a:p>
          <a:pPr rtl="0"/>
          <a:r>
            <a:rPr lang="en-GB" sz="1050">
              <a:latin typeface="Arial" panose="020B0604020202020204" pitchFamily="34" charset="0"/>
              <a:cs typeface="Arial" panose="020B0604020202020204" pitchFamily="34" charset="0"/>
            </a:rPr>
            <a:t>1st meeting (virtual)</a:t>
          </a:r>
        </a:p>
      </dgm:t>
    </dgm:pt>
    <dgm:pt modelId="{DC5D63AB-0105-7840-8253-BC68AF3D3ECB}" type="parTrans" cxnId="{CECC1A25-5653-D147-AFF9-A0C8ACBA089A}">
      <dgm:prSet/>
      <dgm:spPr/>
      <dgm:t>
        <a:bodyPr/>
        <a:lstStyle/>
        <a:p>
          <a:endParaRPr lang="en-GB"/>
        </a:p>
      </dgm:t>
    </dgm:pt>
    <dgm:pt modelId="{52F514AF-5952-7443-B7A6-D5E23C988C00}" type="sibTrans" cxnId="{CECC1A25-5653-D147-AFF9-A0C8ACBA089A}">
      <dgm:prSet/>
      <dgm:spPr/>
      <dgm:t>
        <a:bodyPr/>
        <a:lstStyle/>
        <a:p>
          <a:endParaRPr lang="en-GB"/>
        </a:p>
      </dgm:t>
    </dgm:pt>
    <dgm:pt modelId="{BE92E850-73A1-4041-AFDB-331A09455AC6}">
      <dgm:prSet phldrT="[Text]" phldr="0" custT="1"/>
      <dgm:spPr/>
      <dgm:t>
        <a:bodyPr/>
        <a:lstStyle/>
        <a:p>
          <a:pPr rtl="0"/>
          <a:r>
            <a:rPr lang="en-GB" sz="1050">
              <a:latin typeface="Arial" panose="020B0604020202020204" pitchFamily="34" charset="0"/>
              <a:cs typeface="Arial" panose="020B0604020202020204" pitchFamily="34" charset="0"/>
            </a:rPr>
            <a:t>2nd meeting (virtual) 11-12.7.</a:t>
          </a:r>
        </a:p>
      </dgm:t>
    </dgm:pt>
    <dgm:pt modelId="{6497471C-8E15-7243-8FBF-2CF6436BC28D}" type="parTrans" cxnId="{9872BD06-5551-EA4F-A72D-B94639D49651}">
      <dgm:prSet/>
      <dgm:spPr/>
      <dgm:t>
        <a:bodyPr/>
        <a:lstStyle/>
        <a:p>
          <a:endParaRPr lang="en-GB"/>
        </a:p>
      </dgm:t>
    </dgm:pt>
    <dgm:pt modelId="{F69BCCAE-0D08-2E44-88D3-B3C9C6560671}" type="sibTrans" cxnId="{9872BD06-5551-EA4F-A72D-B94639D49651}">
      <dgm:prSet/>
      <dgm:spPr/>
      <dgm:t>
        <a:bodyPr/>
        <a:lstStyle/>
        <a:p>
          <a:endParaRPr lang="en-GB"/>
        </a:p>
      </dgm:t>
    </dgm:pt>
    <dgm:pt modelId="{A9E6F620-E761-CA42-A169-3E083B0E8DC3}">
      <dgm:prSet phldrT="[Text]" phldr="0" custT="1"/>
      <dgm:spPr/>
      <dgm:t>
        <a:bodyPr/>
        <a:lstStyle/>
        <a:p>
          <a:pPr rtl="0"/>
          <a:r>
            <a:rPr lang="en-GB" sz="1050">
              <a:latin typeface="Arial" panose="020B0604020202020204" pitchFamily="34" charset="0"/>
              <a:cs typeface="Arial" panose="020B0604020202020204" pitchFamily="34" charset="0"/>
            </a:rPr>
            <a:t>3rd meeting (virtual) 30-31.8.</a:t>
          </a:r>
        </a:p>
      </dgm:t>
    </dgm:pt>
    <dgm:pt modelId="{5EB3EC4D-3F62-3A4B-9F40-4FAE17CF1794}" type="parTrans" cxnId="{1033468B-34E4-0E4E-BE7E-EC86D6F7AED5}">
      <dgm:prSet/>
      <dgm:spPr/>
      <dgm:t>
        <a:bodyPr/>
        <a:lstStyle/>
        <a:p>
          <a:endParaRPr lang="en-GB"/>
        </a:p>
      </dgm:t>
    </dgm:pt>
    <dgm:pt modelId="{16E74EBC-6437-C146-B926-6F1AB5076C1F}" type="sibTrans" cxnId="{1033468B-34E4-0E4E-BE7E-EC86D6F7AED5}">
      <dgm:prSet/>
      <dgm:spPr/>
      <dgm:t>
        <a:bodyPr/>
        <a:lstStyle/>
        <a:p>
          <a:endParaRPr lang="en-GB"/>
        </a:p>
      </dgm:t>
    </dgm:pt>
    <dgm:pt modelId="{DE066669-E1B2-584F-9782-7C05D01FA29E}">
      <dgm:prSet phldrT="[Text]" custT="1"/>
      <dgm:spPr/>
      <dgm:t>
        <a:bodyPr/>
        <a:lstStyle/>
        <a:p>
          <a:pPr rtl="0"/>
          <a:r>
            <a:rPr lang="en-GB" sz="1050">
              <a:latin typeface="Arial" panose="020B0604020202020204" pitchFamily="34" charset="0"/>
              <a:cs typeface="Arial" panose="020B0604020202020204" pitchFamily="34" charset="0"/>
            </a:rPr>
            <a:t>4th meeting (on site) 20-21.9. </a:t>
          </a:r>
        </a:p>
      </dgm:t>
    </dgm:pt>
    <dgm:pt modelId="{461D17AF-B7F3-BA4D-BBA9-FBEBE79DBDCC}" type="parTrans" cxnId="{C07B8547-D3C4-F94D-B5C5-6D6E05CB0931}">
      <dgm:prSet/>
      <dgm:spPr/>
      <dgm:t>
        <a:bodyPr/>
        <a:lstStyle/>
        <a:p>
          <a:endParaRPr lang="en-GB"/>
        </a:p>
      </dgm:t>
    </dgm:pt>
    <dgm:pt modelId="{F09A47C0-F90D-3F47-ACE3-5E8E09CCAB55}" type="sibTrans" cxnId="{C07B8547-D3C4-F94D-B5C5-6D6E05CB0931}">
      <dgm:prSet/>
      <dgm:spPr/>
      <dgm:t>
        <a:bodyPr/>
        <a:lstStyle/>
        <a:p>
          <a:endParaRPr lang="en-GB"/>
        </a:p>
      </dgm:t>
    </dgm:pt>
    <dgm:pt modelId="{F048B9AF-C03A-4A37-B241-C2E123486DEF}">
      <dgm:prSet phldr="0" custT="1"/>
      <dgm:spPr/>
      <dgm:t>
        <a:bodyPr/>
        <a:lstStyle/>
        <a:p>
          <a:pPr rtl="0"/>
          <a:r>
            <a:rPr lang="en-GB" sz="1050">
              <a:latin typeface="Arial" panose="020B0604020202020204" pitchFamily="34" charset="0"/>
              <a:cs typeface="Arial" panose="020B0604020202020204" pitchFamily="34" charset="0"/>
            </a:rPr>
            <a:t>GEO Week 31.10.-4.11.</a:t>
          </a:r>
        </a:p>
      </dgm:t>
    </dgm:pt>
    <dgm:pt modelId="{A9A8C572-7EC7-4C8E-8932-8A37D2C0F6E1}" type="parTrans" cxnId="{DC3D4E94-2012-4B23-86FE-8764942341D1}">
      <dgm:prSet/>
      <dgm:spPr/>
      <dgm:t>
        <a:bodyPr/>
        <a:lstStyle/>
        <a:p>
          <a:endParaRPr lang="en-GB"/>
        </a:p>
      </dgm:t>
    </dgm:pt>
    <dgm:pt modelId="{D79950F6-DFCF-4C06-8563-5A716DA58989}" type="sibTrans" cxnId="{DC3D4E94-2012-4B23-86FE-8764942341D1}">
      <dgm:prSet/>
      <dgm:spPr/>
      <dgm:t>
        <a:bodyPr/>
        <a:lstStyle/>
        <a:p>
          <a:endParaRPr lang="en-GB"/>
        </a:p>
      </dgm:t>
    </dgm:pt>
    <dgm:pt modelId="{8ADEDDB4-A9B2-433B-BDCF-1A4EDFB02EFB}" type="pres">
      <dgm:prSet presAssocID="{61E644E3-83AC-0E4C-A733-B010EA7DD997}" presName="diagram" presStyleCnt="0">
        <dgm:presLayoutVars>
          <dgm:dir/>
          <dgm:resizeHandles val="exact"/>
        </dgm:presLayoutVars>
      </dgm:prSet>
      <dgm:spPr/>
    </dgm:pt>
    <dgm:pt modelId="{7B8B4378-BEDA-4D5A-8068-AA84B97322B6}" type="pres">
      <dgm:prSet presAssocID="{CA68174F-14F5-AC48-9740-DB0E5B79EEB6}" presName="node" presStyleLbl="node1" presStyleIdx="0" presStyleCnt="5" custScaleX="44055" custLinFactNeighborX="18988" custLinFactNeighborY="-5789">
        <dgm:presLayoutVars>
          <dgm:bulletEnabled val="1"/>
        </dgm:presLayoutVars>
      </dgm:prSet>
      <dgm:spPr/>
    </dgm:pt>
    <dgm:pt modelId="{991A81B8-F86E-4E47-A822-5D4BEA94E210}" type="pres">
      <dgm:prSet presAssocID="{52F514AF-5952-7443-B7A6-D5E23C988C00}" presName="sibTrans" presStyleLbl="sibTrans2D1" presStyleIdx="0" presStyleCnt="4"/>
      <dgm:spPr/>
    </dgm:pt>
    <dgm:pt modelId="{45C149BD-56A9-4C5A-B4AB-6755A77D2355}" type="pres">
      <dgm:prSet presAssocID="{52F514AF-5952-7443-B7A6-D5E23C988C00}" presName="connectorText" presStyleLbl="sibTrans2D1" presStyleIdx="0" presStyleCnt="4"/>
      <dgm:spPr/>
    </dgm:pt>
    <dgm:pt modelId="{9AED1136-82EB-41EE-8897-934A3F30F48C}" type="pres">
      <dgm:prSet presAssocID="{BE92E850-73A1-4041-AFDB-331A09455AC6}" presName="node" presStyleLbl="node1" presStyleIdx="1" presStyleCnt="5" custScaleX="46539" custLinFactNeighborX="4353" custLinFactNeighborY="-5789">
        <dgm:presLayoutVars>
          <dgm:bulletEnabled val="1"/>
        </dgm:presLayoutVars>
      </dgm:prSet>
      <dgm:spPr/>
    </dgm:pt>
    <dgm:pt modelId="{586BF5AB-85E1-49B6-A135-79C228E7CCC6}" type="pres">
      <dgm:prSet presAssocID="{F69BCCAE-0D08-2E44-88D3-B3C9C6560671}" presName="sibTrans" presStyleLbl="sibTrans2D1" presStyleIdx="1" presStyleCnt="4"/>
      <dgm:spPr/>
    </dgm:pt>
    <dgm:pt modelId="{7E829B59-87D8-453A-B695-8F9D7B643D51}" type="pres">
      <dgm:prSet presAssocID="{F69BCCAE-0D08-2E44-88D3-B3C9C6560671}" presName="connectorText" presStyleLbl="sibTrans2D1" presStyleIdx="1" presStyleCnt="4"/>
      <dgm:spPr/>
    </dgm:pt>
    <dgm:pt modelId="{14810321-F0DF-4267-B841-B2551E3D9C6B}" type="pres">
      <dgm:prSet presAssocID="{A9E6F620-E761-CA42-A169-3E083B0E8DC3}" presName="node" presStyleLbl="node1" presStyleIdx="2" presStyleCnt="5" custScaleX="48156" custLinFactNeighborX="-10278" custLinFactNeighborY="-3655">
        <dgm:presLayoutVars>
          <dgm:bulletEnabled val="1"/>
        </dgm:presLayoutVars>
      </dgm:prSet>
      <dgm:spPr/>
    </dgm:pt>
    <dgm:pt modelId="{B44C86D0-4972-4992-8B59-7BB387A55EAC}" type="pres">
      <dgm:prSet presAssocID="{16E74EBC-6437-C146-B926-6F1AB5076C1F}" presName="sibTrans" presStyleLbl="sibTrans2D1" presStyleIdx="2" presStyleCnt="4"/>
      <dgm:spPr/>
    </dgm:pt>
    <dgm:pt modelId="{FE7A126E-9AFD-449D-81DD-53644C4B4BA9}" type="pres">
      <dgm:prSet presAssocID="{16E74EBC-6437-C146-B926-6F1AB5076C1F}" presName="connectorText" presStyleLbl="sibTrans2D1" presStyleIdx="2" presStyleCnt="4"/>
      <dgm:spPr/>
    </dgm:pt>
    <dgm:pt modelId="{418F1445-7972-420D-9C27-76E257FDE507}" type="pres">
      <dgm:prSet presAssocID="{DE066669-E1B2-584F-9782-7C05D01FA29E}" presName="node" presStyleLbl="node1" presStyleIdx="3" presStyleCnt="5" custScaleX="48887" custLinFactNeighborX="-31723" custLinFactNeighborY="-3655">
        <dgm:presLayoutVars>
          <dgm:bulletEnabled val="1"/>
        </dgm:presLayoutVars>
      </dgm:prSet>
      <dgm:spPr/>
    </dgm:pt>
    <dgm:pt modelId="{08D7B983-D17F-4DC2-8604-B21691635D60}" type="pres">
      <dgm:prSet presAssocID="{F09A47C0-F90D-3F47-ACE3-5E8E09CCAB55}" presName="sibTrans" presStyleLbl="sibTrans2D1" presStyleIdx="3" presStyleCnt="4"/>
      <dgm:spPr/>
    </dgm:pt>
    <dgm:pt modelId="{B7AE7EC6-3B89-43FE-AEFA-FB072D0B4A93}" type="pres">
      <dgm:prSet presAssocID="{F09A47C0-F90D-3F47-ACE3-5E8E09CCAB55}" presName="connectorText" presStyleLbl="sibTrans2D1" presStyleIdx="3" presStyleCnt="4"/>
      <dgm:spPr/>
    </dgm:pt>
    <dgm:pt modelId="{D0B1D7A3-170C-4520-B1FE-9384255B9B6C}" type="pres">
      <dgm:prSet presAssocID="{F048B9AF-C03A-4A37-B241-C2E123486DEF}" presName="node" presStyleLbl="node1" presStyleIdx="4" presStyleCnt="5" custScaleX="43352" custLinFactNeighborX="-40531" custLinFactNeighborY="-2347">
        <dgm:presLayoutVars>
          <dgm:bulletEnabled val="1"/>
        </dgm:presLayoutVars>
      </dgm:prSet>
      <dgm:spPr/>
    </dgm:pt>
  </dgm:ptLst>
  <dgm:cxnLst>
    <dgm:cxn modelId="{DBFA9403-70BA-450F-9B77-5E6ED1C0532D}" type="presOf" srcId="{BE92E850-73A1-4041-AFDB-331A09455AC6}" destId="{9AED1136-82EB-41EE-8897-934A3F30F48C}" srcOrd="0" destOrd="0" presId="urn:microsoft.com/office/officeart/2005/8/layout/process5"/>
    <dgm:cxn modelId="{9872BD06-5551-EA4F-A72D-B94639D49651}" srcId="{61E644E3-83AC-0E4C-A733-B010EA7DD997}" destId="{BE92E850-73A1-4041-AFDB-331A09455AC6}" srcOrd="1" destOrd="0" parTransId="{6497471C-8E15-7243-8FBF-2CF6436BC28D}" sibTransId="{F69BCCAE-0D08-2E44-88D3-B3C9C6560671}"/>
    <dgm:cxn modelId="{64A2220B-9016-40BF-9684-A64F113C08DB}" type="presOf" srcId="{61E644E3-83AC-0E4C-A733-B010EA7DD997}" destId="{8ADEDDB4-A9B2-433B-BDCF-1A4EDFB02EFB}" srcOrd="0" destOrd="0" presId="urn:microsoft.com/office/officeart/2005/8/layout/process5"/>
    <dgm:cxn modelId="{81546E1C-D8EE-49D4-9F55-A686EC52BB7F}" type="presOf" srcId="{A9E6F620-E761-CA42-A169-3E083B0E8DC3}" destId="{14810321-F0DF-4267-B841-B2551E3D9C6B}" srcOrd="0" destOrd="0" presId="urn:microsoft.com/office/officeart/2005/8/layout/process5"/>
    <dgm:cxn modelId="{CECC1A25-5653-D147-AFF9-A0C8ACBA089A}" srcId="{61E644E3-83AC-0E4C-A733-B010EA7DD997}" destId="{CA68174F-14F5-AC48-9740-DB0E5B79EEB6}" srcOrd="0" destOrd="0" parTransId="{DC5D63AB-0105-7840-8253-BC68AF3D3ECB}" sibTransId="{52F514AF-5952-7443-B7A6-D5E23C988C00}"/>
    <dgm:cxn modelId="{378A9128-9094-497B-80D4-804A7F626B35}" type="presOf" srcId="{F048B9AF-C03A-4A37-B241-C2E123486DEF}" destId="{D0B1D7A3-170C-4520-B1FE-9384255B9B6C}" srcOrd="0" destOrd="0" presId="urn:microsoft.com/office/officeart/2005/8/layout/process5"/>
    <dgm:cxn modelId="{C07B8547-D3C4-F94D-B5C5-6D6E05CB0931}" srcId="{61E644E3-83AC-0E4C-A733-B010EA7DD997}" destId="{DE066669-E1B2-584F-9782-7C05D01FA29E}" srcOrd="3" destOrd="0" parTransId="{461D17AF-B7F3-BA4D-BBA9-FBEBE79DBDCC}" sibTransId="{F09A47C0-F90D-3F47-ACE3-5E8E09CCAB55}"/>
    <dgm:cxn modelId="{6E2FDE48-F96E-4F31-BEC3-B02EB2BCB111}" type="presOf" srcId="{16E74EBC-6437-C146-B926-6F1AB5076C1F}" destId="{B44C86D0-4972-4992-8B59-7BB387A55EAC}" srcOrd="0" destOrd="0" presId="urn:microsoft.com/office/officeart/2005/8/layout/process5"/>
    <dgm:cxn modelId="{D677B654-5EC7-4788-BEA1-10642452CF7D}" type="presOf" srcId="{52F514AF-5952-7443-B7A6-D5E23C988C00}" destId="{45C149BD-56A9-4C5A-B4AB-6755A77D2355}" srcOrd="1" destOrd="0" presId="urn:microsoft.com/office/officeart/2005/8/layout/process5"/>
    <dgm:cxn modelId="{6F9A6956-F28F-414A-9B71-8CD8515F88B5}" type="presOf" srcId="{DE066669-E1B2-584F-9782-7C05D01FA29E}" destId="{418F1445-7972-420D-9C27-76E257FDE507}" srcOrd="0" destOrd="0" presId="urn:microsoft.com/office/officeart/2005/8/layout/process5"/>
    <dgm:cxn modelId="{C85D4865-DD7D-4854-BECA-8D924ADF9498}" type="presOf" srcId="{F69BCCAE-0D08-2E44-88D3-B3C9C6560671}" destId="{586BF5AB-85E1-49B6-A135-79C228E7CCC6}" srcOrd="0" destOrd="0" presId="urn:microsoft.com/office/officeart/2005/8/layout/process5"/>
    <dgm:cxn modelId="{8C4C867B-B03C-41F4-B7F7-0D01478FBEBD}" type="presOf" srcId="{F09A47C0-F90D-3F47-ACE3-5E8E09CCAB55}" destId="{B7AE7EC6-3B89-43FE-AEFA-FB072D0B4A93}" srcOrd="1" destOrd="0" presId="urn:microsoft.com/office/officeart/2005/8/layout/process5"/>
    <dgm:cxn modelId="{982C2289-480C-4777-BC1E-A7C174DEA388}" type="presOf" srcId="{F09A47C0-F90D-3F47-ACE3-5E8E09CCAB55}" destId="{08D7B983-D17F-4DC2-8604-B21691635D60}" srcOrd="0" destOrd="0" presId="urn:microsoft.com/office/officeart/2005/8/layout/process5"/>
    <dgm:cxn modelId="{1033468B-34E4-0E4E-BE7E-EC86D6F7AED5}" srcId="{61E644E3-83AC-0E4C-A733-B010EA7DD997}" destId="{A9E6F620-E761-CA42-A169-3E083B0E8DC3}" srcOrd="2" destOrd="0" parTransId="{5EB3EC4D-3F62-3A4B-9F40-4FAE17CF1794}" sibTransId="{16E74EBC-6437-C146-B926-6F1AB5076C1F}"/>
    <dgm:cxn modelId="{DC3D4E94-2012-4B23-86FE-8764942341D1}" srcId="{61E644E3-83AC-0E4C-A733-B010EA7DD997}" destId="{F048B9AF-C03A-4A37-B241-C2E123486DEF}" srcOrd="4" destOrd="0" parTransId="{A9A8C572-7EC7-4C8E-8932-8A37D2C0F6E1}" sibTransId="{D79950F6-DFCF-4C06-8563-5A716DA58989}"/>
    <dgm:cxn modelId="{2E83AAC6-040D-4332-8A20-E1B1B8207440}" type="presOf" srcId="{16E74EBC-6437-C146-B926-6F1AB5076C1F}" destId="{FE7A126E-9AFD-449D-81DD-53644C4B4BA9}" srcOrd="1" destOrd="0" presId="urn:microsoft.com/office/officeart/2005/8/layout/process5"/>
    <dgm:cxn modelId="{516F1DD4-05CC-4949-A704-64100E005666}" type="presOf" srcId="{CA68174F-14F5-AC48-9740-DB0E5B79EEB6}" destId="{7B8B4378-BEDA-4D5A-8068-AA84B97322B6}" srcOrd="0" destOrd="0" presId="urn:microsoft.com/office/officeart/2005/8/layout/process5"/>
    <dgm:cxn modelId="{36AA89ED-8E1A-40CC-B414-4671B2C54018}" type="presOf" srcId="{52F514AF-5952-7443-B7A6-D5E23C988C00}" destId="{991A81B8-F86E-4E47-A822-5D4BEA94E210}" srcOrd="0" destOrd="0" presId="urn:microsoft.com/office/officeart/2005/8/layout/process5"/>
    <dgm:cxn modelId="{83EED8FD-3837-4DC3-BB57-1422318C8558}" type="presOf" srcId="{F69BCCAE-0D08-2E44-88D3-B3C9C6560671}" destId="{7E829B59-87D8-453A-B695-8F9D7B643D51}" srcOrd="1" destOrd="0" presId="urn:microsoft.com/office/officeart/2005/8/layout/process5"/>
    <dgm:cxn modelId="{7F856262-A1E3-4CF2-9DDF-DAE8BA865B39}" type="presParOf" srcId="{8ADEDDB4-A9B2-433B-BDCF-1A4EDFB02EFB}" destId="{7B8B4378-BEDA-4D5A-8068-AA84B97322B6}" srcOrd="0" destOrd="0" presId="urn:microsoft.com/office/officeart/2005/8/layout/process5"/>
    <dgm:cxn modelId="{535603C5-FAA1-4F17-8092-15F57BD7085A}" type="presParOf" srcId="{8ADEDDB4-A9B2-433B-BDCF-1A4EDFB02EFB}" destId="{991A81B8-F86E-4E47-A822-5D4BEA94E210}" srcOrd="1" destOrd="0" presId="urn:microsoft.com/office/officeart/2005/8/layout/process5"/>
    <dgm:cxn modelId="{57A5A875-FF67-42B8-91AE-5914E725E46F}" type="presParOf" srcId="{991A81B8-F86E-4E47-A822-5D4BEA94E210}" destId="{45C149BD-56A9-4C5A-B4AB-6755A77D2355}" srcOrd="0" destOrd="0" presId="urn:microsoft.com/office/officeart/2005/8/layout/process5"/>
    <dgm:cxn modelId="{8BB5FDFD-809D-4944-911A-A5C815070E05}" type="presParOf" srcId="{8ADEDDB4-A9B2-433B-BDCF-1A4EDFB02EFB}" destId="{9AED1136-82EB-41EE-8897-934A3F30F48C}" srcOrd="2" destOrd="0" presId="urn:microsoft.com/office/officeart/2005/8/layout/process5"/>
    <dgm:cxn modelId="{BD23A9E6-5C59-4CB2-8AF5-D02348A54CFB}" type="presParOf" srcId="{8ADEDDB4-A9B2-433B-BDCF-1A4EDFB02EFB}" destId="{586BF5AB-85E1-49B6-A135-79C228E7CCC6}" srcOrd="3" destOrd="0" presId="urn:microsoft.com/office/officeart/2005/8/layout/process5"/>
    <dgm:cxn modelId="{C0B0EBF1-8454-4AA8-85CE-3C622830D5DE}" type="presParOf" srcId="{586BF5AB-85E1-49B6-A135-79C228E7CCC6}" destId="{7E829B59-87D8-453A-B695-8F9D7B643D51}" srcOrd="0" destOrd="0" presId="urn:microsoft.com/office/officeart/2005/8/layout/process5"/>
    <dgm:cxn modelId="{03AB06A6-E472-4D8C-8BB7-2ACA6312AA40}" type="presParOf" srcId="{8ADEDDB4-A9B2-433B-BDCF-1A4EDFB02EFB}" destId="{14810321-F0DF-4267-B841-B2551E3D9C6B}" srcOrd="4" destOrd="0" presId="urn:microsoft.com/office/officeart/2005/8/layout/process5"/>
    <dgm:cxn modelId="{BD7629ED-2507-4B69-8FB0-230641ECB721}" type="presParOf" srcId="{8ADEDDB4-A9B2-433B-BDCF-1A4EDFB02EFB}" destId="{B44C86D0-4972-4992-8B59-7BB387A55EAC}" srcOrd="5" destOrd="0" presId="urn:microsoft.com/office/officeart/2005/8/layout/process5"/>
    <dgm:cxn modelId="{8970ADA3-5339-45FC-9E49-E02492703454}" type="presParOf" srcId="{B44C86D0-4972-4992-8B59-7BB387A55EAC}" destId="{FE7A126E-9AFD-449D-81DD-53644C4B4BA9}" srcOrd="0" destOrd="0" presId="urn:microsoft.com/office/officeart/2005/8/layout/process5"/>
    <dgm:cxn modelId="{C36DB33A-9D22-4C8F-BAEB-491D277F0649}" type="presParOf" srcId="{8ADEDDB4-A9B2-433B-BDCF-1A4EDFB02EFB}" destId="{418F1445-7972-420D-9C27-76E257FDE507}" srcOrd="6" destOrd="0" presId="urn:microsoft.com/office/officeart/2005/8/layout/process5"/>
    <dgm:cxn modelId="{144C7FAB-0298-4579-B91C-9EB501759000}" type="presParOf" srcId="{8ADEDDB4-A9B2-433B-BDCF-1A4EDFB02EFB}" destId="{08D7B983-D17F-4DC2-8604-B21691635D60}" srcOrd="7" destOrd="0" presId="urn:microsoft.com/office/officeart/2005/8/layout/process5"/>
    <dgm:cxn modelId="{15EB8572-7A96-4E8A-A98E-8C3A2C687BA7}" type="presParOf" srcId="{08D7B983-D17F-4DC2-8604-B21691635D60}" destId="{B7AE7EC6-3B89-43FE-AEFA-FB072D0B4A93}" srcOrd="0" destOrd="0" presId="urn:microsoft.com/office/officeart/2005/8/layout/process5"/>
    <dgm:cxn modelId="{DE370341-BB72-42E5-BAB2-8BCF88F3B919}" type="presParOf" srcId="{8ADEDDB4-A9B2-433B-BDCF-1A4EDFB02EFB}" destId="{D0B1D7A3-170C-4520-B1FE-9384255B9B6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B4378-BEDA-4D5A-8068-AA84B97322B6}">
      <dsp:nvSpPr>
        <dsp:cNvPr id="0" name=""/>
        <dsp:cNvSpPr/>
      </dsp:nvSpPr>
      <dsp:spPr>
        <a:xfrm>
          <a:off x="522578" y="569681"/>
          <a:ext cx="1204335" cy="966469"/>
        </a:xfrm>
        <a:prstGeom prst="roundRect">
          <a:avLst>
            <a:gd name="adj" fmla="val 10000"/>
          </a:avLst>
        </a:prstGeom>
        <a:solidFill>
          <a:srgbClr val="6EA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Further meetings of the post-2025 working group</a:t>
          </a:r>
        </a:p>
      </dsp:txBody>
      <dsp:txXfrm>
        <a:off x="550885" y="597988"/>
        <a:ext cx="1147721" cy="909855"/>
      </dsp:txXfrm>
    </dsp:sp>
    <dsp:sp modelId="{991A81B8-F86E-4E47-A822-5D4BEA94E210}">
      <dsp:nvSpPr>
        <dsp:cNvPr id="0" name=""/>
        <dsp:cNvSpPr/>
      </dsp:nvSpPr>
      <dsp:spPr>
        <a:xfrm rot="62315">
          <a:off x="1875163" y="730779"/>
          <a:ext cx="357276" cy="677959"/>
        </a:xfrm>
        <a:prstGeom prst="rightArrow">
          <a:avLst>
            <a:gd name="adj1" fmla="val 60000"/>
            <a:gd name="adj2" fmla="val 50000"/>
          </a:avLst>
        </a:prstGeom>
        <a:solidFill>
          <a:srgbClr val="6EAAB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875172" y="865400"/>
        <a:ext cx="250093" cy="406775"/>
      </dsp:txXfrm>
    </dsp:sp>
    <dsp:sp modelId="{14810321-F0DF-4267-B841-B2551E3D9C6B}">
      <dsp:nvSpPr>
        <dsp:cNvPr id="0" name=""/>
        <dsp:cNvSpPr/>
      </dsp:nvSpPr>
      <dsp:spPr>
        <a:xfrm>
          <a:off x="2400909" y="609366"/>
          <a:ext cx="1316444" cy="957235"/>
        </a:xfrm>
        <a:prstGeom prst="roundRect">
          <a:avLst>
            <a:gd name="adj" fmla="val 10000"/>
          </a:avLst>
        </a:prstGeom>
        <a:solidFill>
          <a:srgbClr val="6EA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60th Executive Committee meeting (March 2023)</a:t>
          </a:r>
        </a:p>
      </dsp:txBody>
      <dsp:txXfrm>
        <a:off x="2428945" y="637402"/>
        <a:ext cx="1260372" cy="901163"/>
      </dsp:txXfrm>
    </dsp:sp>
    <dsp:sp modelId="{B44C86D0-4972-4992-8B59-7BB387A55EAC}">
      <dsp:nvSpPr>
        <dsp:cNvPr id="0" name=""/>
        <dsp:cNvSpPr/>
      </dsp:nvSpPr>
      <dsp:spPr>
        <a:xfrm rot="55130">
          <a:off x="3835460" y="763737"/>
          <a:ext cx="284608" cy="677959"/>
        </a:xfrm>
        <a:prstGeom prst="rightArrow">
          <a:avLst>
            <a:gd name="adj1" fmla="val 60000"/>
            <a:gd name="adj2" fmla="val 50000"/>
          </a:avLst>
        </a:prstGeom>
        <a:solidFill>
          <a:srgbClr val="6EAAB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3835465" y="898644"/>
        <a:ext cx="199226" cy="406775"/>
      </dsp:txXfrm>
    </dsp:sp>
    <dsp:sp modelId="{D0B1D7A3-170C-4520-B1FE-9384255B9B6C}">
      <dsp:nvSpPr>
        <dsp:cNvPr id="0" name=""/>
        <dsp:cNvSpPr/>
      </dsp:nvSpPr>
      <dsp:spPr>
        <a:xfrm>
          <a:off x="4254282" y="616641"/>
          <a:ext cx="1185117" cy="1000028"/>
        </a:xfrm>
        <a:prstGeom prst="roundRect">
          <a:avLst>
            <a:gd name="adj" fmla="val 10000"/>
          </a:avLst>
        </a:prstGeom>
        <a:solidFill>
          <a:srgbClr val="6EA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July 2023</a:t>
          </a:r>
        </a:p>
      </dsp:txBody>
      <dsp:txXfrm>
        <a:off x="4283572" y="645931"/>
        <a:ext cx="1126537" cy="941448"/>
      </dsp:txXfrm>
    </dsp:sp>
    <dsp:sp modelId="{4956FCD9-4F99-4FE0-AFBC-5F56D1F50A45}">
      <dsp:nvSpPr>
        <dsp:cNvPr id="0" name=""/>
        <dsp:cNvSpPr/>
      </dsp:nvSpPr>
      <dsp:spPr>
        <a:xfrm rot="69442">
          <a:off x="5752083" y="803576"/>
          <a:ext cx="753621" cy="677959"/>
        </a:xfrm>
        <a:prstGeom prst="rightArrow">
          <a:avLst>
            <a:gd name="adj1" fmla="val 60000"/>
            <a:gd name="adj2" fmla="val 50000"/>
          </a:avLst>
        </a:prstGeom>
        <a:solidFill>
          <a:srgbClr val="6EAAB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5752104" y="937114"/>
        <a:ext cx="550233" cy="406775"/>
      </dsp:txXfrm>
    </dsp:sp>
    <dsp:sp modelId="{652B2EF8-809C-4757-9F81-B47A3419993F}">
      <dsp:nvSpPr>
        <dsp:cNvPr id="0" name=""/>
        <dsp:cNvSpPr/>
      </dsp:nvSpPr>
      <dsp:spPr>
        <a:xfrm>
          <a:off x="6861037" y="352540"/>
          <a:ext cx="1515212" cy="1640225"/>
        </a:xfrm>
        <a:prstGeom prst="roundRect">
          <a:avLst>
            <a:gd name="adj" fmla="val 10000"/>
          </a:avLst>
        </a:prstGeom>
        <a:solidFill>
          <a:srgbClr val="6EAAB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Ministerial Conference (4-8 December 2023), Cape  Town, South Africa</a:t>
          </a:r>
        </a:p>
      </dsp:txBody>
      <dsp:txXfrm>
        <a:off x="6905416" y="396919"/>
        <a:ext cx="1426454" cy="1551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B4378-BEDA-4D5A-8068-AA84B97322B6}">
      <dsp:nvSpPr>
        <dsp:cNvPr id="0" name=""/>
        <dsp:cNvSpPr/>
      </dsp:nvSpPr>
      <dsp:spPr>
        <a:xfrm>
          <a:off x="419075" y="420545"/>
          <a:ext cx="957245" cy="1303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Arial" panose="020B0604020202020204" pitchFamily="34" charset="0"/>
              <a:cs typeface="Arial" panose="020B0604020202020204" pitchFamily="34" charset="0"/>
            </a:rPr>
            <a:t>1st meeting (virtual)</a:t>
          </a:r>
        </a:p>
      </dsp:txBody>
      <dsp:txXfrm>
        <a:off x="447112" y="448582"/>
        <a:ext cx="901171" cy="1247630"/>
      </dsp:txXfrm>
    </dsp:sp>
    <dsp:sp modelId="{991A81B8-F86E-4E47-A822-5D4BEA94E210}">
      <dsp:nvSpPr>
        <dsp:cNvPr id="0" name=""/>
        <dsp:cNvSpPr/>
      </dsp:nvSpPr>
      <dsp:spPr>
        <a:xfrm>
          <a:off x="1497572" y="802965"/>
          <a:ext cx="292104" cy="5388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1497572" y="910738"/>
        <a:ext cx="204473" cy="323318"/>
      </dsp:txXfrm>
    </dsp:sp>
    <dsp:sp modelId="{9AED1136-82EB-41EE-8897-934A3F30F48C}">
      <dsp:nvSpPr>
        <dsp:cNvPr id="0" name=""/>
        <dsp:cNvSpPr/>
      </dsp:nvSpPr>
      <dsp:spPr>
        <a:xfrm>
          <a:off x="1927462" y="420545"/>
          <a:ext cx="1011218" cy="1303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Arial" panose="020B0604020202020204" pitchFamily="34" charset="0"/>
              <a:cs typeface="Arial" panose="020B0604020202020204" pitchFamily="34" charset="0"/>
            </a:rPr>
            <a:t>2nd meeting (virtual) 11-12.7.</a:t>
          </a:r>
        </a:p>
      </dsp:txBody>
      <dsp:txXfrm>
        <a:off x="1957080" y="450163"/>
        <a:ext cx="951982" cy="1244468"/>
      </dsp:txXfrm>
    </dsp:sp>
    <dsp:sp modelId="{586BF5AB-85E1-49B6-A135-79C228E7CCC6}">
      <dsp:nvSpPr>
        <dsp:cNvPr id="0" name=""/>
        <dsp:cNvSpPr/>
      </dsp:nvSpPr>
      <dsp:spPr>
        <a:xfrm rot="60526">
          <a:off x="3059928" y="816575"/>
          <a:ext cx="292196" cy="5388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3059935" y="923576"/>
        <a:ext cx="204537" cy="323318"/>
      </dsp:txXfrm>
    </dsp:sp>
    <dsp:sp modelId="{14810321-F0DF-4267-B841-B2551E3D9C6B}">
      <dsp:nvSpPr>
        <dsp:cNvPr id="0" name=""/>
        <dsp:cNvSpPr/>
      </dsp:nvSpPr>
      <dsp:spPr>
        <a:xfrm>
          <a:off x="3489909" y="448366"/>
          <a:ext cx="1046353" cy="1303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Arial" panose="020B0604020202020204" pitchFamily="34" charset="0"/>
              <a:cs typeface="Arial" panose="020B0604020202020204" pitchFamily="34" charset="0"/>
            </a:rPr>
            <a:t>3rd meeting (virtual) 30-31.8.</a:t>
          </a:r>
        </a:p>
      </dsp:txBody>
      <dsp:txXfrm>
        <a:off x="3520556" y="479013"/>
        <a:ext cx="985059" cy="1242410"/>
      </dsp:txXfrm>
    </dsp:sp>
    <dsp:sp modelId="{B44C86D0-4972-4992-8B59-7BB387A55EAC}">
      <dsp:nvSpPr>
        <dsp:cNvPr id="0" name=""/>
        <dsp:cNvSpPr/>
      </dsp:nvSpPr>
      <dsp:spPr>
        <a:xfrm>
          <a:off x="4624960" y="830786"/>
          <a:ext cx="213680" cy="5388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4624960" y="938559"/>
        <a:ext cx="149576" cy="323318"/>
      </dsp:txXfrm>
    </dsp:sp>
    <dsp:sp modelId="{418F1445-7972-420D-9C27-76E257FDE507}">
      <dsp:nvSpPr>
        <dsp:cNvPr id="0" name=""/>
        <dsp:cNvSpPr/>
      </dsp:nvSpPr>
      <dsp:spPr>
        <a:xfrm>
          <a:off x="4939433" y="448366"/>
          <a:ext cx="1062237" cy="1303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Arial" panose="020B0604020202020204" pitchFamily="34" charset="0"/>
              <a:cs typeface="Arial" panose="020B0604020202020204" pitchFamily="34" charset="0"/>
            </a:rPr>
            <a:t>4th meeting (on site) 20-21.9. </a:t>
          </a:r>
        </a:p>
      </dsp:txBody>
      <dsp:txXfrm>
        <a:off x="4970545" y="479478"/>
        <a:ext cx="1000013" cy="1241480"/>
      </dsp:txXfrm>
    </dsp:sp>
    <dsp:sp modelId="{08D7B983-D17F-4DC2-8604-B21691635D60}">
      <dsp:nvSpPr>
        <dsp:cNvPr id="0" name=""/>
        <dsp:cNvSpPr/>
      </dsp:nvSpPr>
      <dsp:spPr>
        <a:xfrm rot="34896">
          <a:off x="6150767" y="839514"/>
          <a:ext cx="359227" cy="5388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6150770" y="946740"/>
        <a:ext cx="251459" cy="323318"/>
      </dsp:txXfrm>
    </dsp:sp>
    <dsp:sp modelId="{D0B1D7A3-170C-4520-B1FE-9384255B9B6C}">
      <dsp:nvSpPr>
        <dsp:cNvPr id="0" name=""/>
        <dsp:cNvSpPr/>
      </dsp:nvSpPr>
      <dsp:spPr>
        <a:xfrm>
          <a:off x="6679423" y="465418"/>
          <a:ext cx="941970" cy="1303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Arial" panose="020B0604020202020204" pitchFamily="34" charset="0"/>
              <a:cs typeface="Arial" panose="020B0604020202020204" pitchFamily="34" charset="0"/>
            </a:rPr>
            <a:t>GEO Week 31.10.-4.11.</a:t>
          </a:r>
        </a:p>
      </dsp:txBody>
      <dsp:txXfrm>
        <a:off x="6707012" y="493007"/>
        <a:ext cx="886792" cy="1248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47D1-AB2E-4B45-99B9-E4140C2A36A8}" type="datetimeFigureOut">
              <a:rPr lang="en-KE" smtClean="0"/>
              <a:t>10/31/22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FC704-4688-6D47-B99E-1B42D09081E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65825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observations.org/index.php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geoportal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eosec2025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arthobservations.org/index.php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eosec2025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arthobservations.org/index.php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grouponearthobservations/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hyperlink" Target="https://twitter.com/geosec2025" TargetMode="External"/><Relationship Id="rId2" Type="http://schemas.openxmlformats.org/officeDocument/2006/relationships/hyperlink" Target="https://www.youtube.com/channel/UCFJ97Bp2XXA5p7ik_wWSoqg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linkedin.com/company/group-on-earth-observations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hyperlink" Target="https://www.earthobservations.org/index.php" TargetMode="External"/><Relationship Id="rId10" Type="http://schemas.openxmlformats.org/officeDocument/2006/relationships/hyperlink" Target="https://www.facebook.com/GroupOnEarthObservations" TargetMode="External"/><Relationship Id="rId4" Type="http://schemas.openxmlformats.org/officeDocument/2006/relationships/hyperlink" Target="https://www.flickr.com/photos/grouponearthobservations/albums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95014A-4E24-1156-F700-FBB49134315E}"/>
              </a:ext>
            </a:extLst>
          </p:cNvPr>
          <p:cNvSpPr/>
          <p:nvPr userDrawn="1"/>
        </p:nvSpPr>
        <p:spPr>
          <a:xfrm>
            <a:off x="0" y="-1905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                                                                     </a:t>
            </a:r>
            <a:r>
              <a:rPr lang="de-DE" sz="24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de-DE" sz="24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 </a:t>
            </a:r>
            <a:r>
              <a:rPr lang="de-DE" sz="24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 Symposium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                                                                                                                       31</a:t>
            </a:r>
            <a:r>
              <a:rPr lang="de-DE" sz="18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October – 5</a:t>
            </a:r>
            <a:r>
              <a:rPr lang="de-DE" sz="18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November,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8CB76-4039-F92C-0FD3-FB1AFC86C9D0}"/>
              </a:ext>
            </a:extLst>
          </p:cNvPr>
          <p:cNvSpPr txBox="1"/>
          <p:nvPr userDrawn="1"/>
        </p:nvSpPr>
        <p:spPr>
          <a:xfrm>
            <a:off x="1189703" y="6334780"/>
            <a:ext cx="981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0" dirty="0">
                <a:solidFill>
                  <a:srgbClr val="0F8B7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B535C-2032-CA02-00A1-625E85447C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6" y="-126625"/>
            <a:ext cx="3531762" cy="12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5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95014A-4E24-1156-F700-FBB49134315E}"/>
              </a:ext>
            </a:extLst>
          </p:cNvPr>
          <p:cNvSpPr/>
          <p:nvPr userDrawn="1"/>
        </p:nvSpPr>
        <p:spPr>
          <a:xfrm>
            <a:off x="0" y="-1905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9">
            <a:extLst>
              <a:ext uri="{FF2B5EF4-FFF2-40B4-BE49-F238E27FC236}">
                <a16:creationId xmlns:a16="http://schemas.microsoft.com/office/drawing/2014/main" id="{263C7CFA-4A9A-FE2E-828D-E93915007A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46018" y="6086209"/>
            <a:ext cx="2597126" cy="6107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en-GB" sz="12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</a:t>
            </a:r>
            <a:r>
              <a:rPr lang="en-GB" sz="1200" b="1" dirty="0" err="1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Symposium 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31</a:t>
            </a:r>
            <a:r>
              <a:rPr lang="de-DE" sz="1200" b="1" baseline="30000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 – 5</a:t>
            </a:r>
            <a:r>
              <a:rPr lang="de-DE" sz="1200" b="1" baseline="30000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Nov,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EA9DF-FD13-B346-C13D-219870B30602}"/>
              </a:ext>
            </a:extLst>
          </p:cNvPr>
          <p:cNvSpPr txBox="1"/>
          <p:nvPr userDrawn="1"/>
        </p:nvSpPr>
        <p:spPr>
          <a:xfrm>
            <a:off x="1826791" y="6296844"/>
            <a:ext cx="778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4827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4D29C-8CDE-715C-0209-FF440FA19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" y="124035"/>
            <a:ext cx="2297099" cy="8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4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AC12FE-DD13-46FA-EFD7-F0CEC67DCF7C}"/>
              </a:ext>
            </a:extLst>
          </p:cNvPr>
          <p:cNvSpPr/>
          <p:nvPr userDrawn="1"/>
        </p:nvSpPr>
        <p:spPr>
          <a:xfrm>
            <a:off x="0" y="-3810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CF4BC4-A9E9-690B-B6EE-EEEDA45F057B}"/>
              </a:ext>
            </a:extLst>
          </p:cNvPr>
          <p:cNvSpPr txBox="1"/>
          <p:nvPr userDrawn="1"/>
        </p:nvSpPr>
        <p:spPr>
          <a:xfrm>
            <a:off x="1794894" y="6333855"/>
            <a:ext cx="8346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F8B7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2A1EB-ED61-D44A-F1DD-BFF5A64B4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" y="124035"/>
            <a:ext cx="2297099" cy="800998"/>
          </a:xfrm>
          <a:prstGeom prst="rect">
            <a:avLst/>
          </a:prstGeom>
        </p:spPr>
      </p:pic>
      <p:sp>
        <p:nvSpPr>
          <p:cNvPr id="7" name="Textfeld 9">
            <a:extLst>
              <a:ext uri="{FF2B5EF4-FFF2-40B4-BE49-F238E27FC236}">
                <a16:creationId xmlns:a16="http://schemas.microsoft.com/office/drawing/2014/main" id="{DCD5DEED-4CAC-DB24-D57E-031C727229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46018" y="6086209"/>
            <a:ext cx="2597126" cy="6107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en-GB" sz="12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</a:t>
            </a:r>
            <a:r>
              <a:rPr lang="en-GB" sz="1200" b="1" dirty="0" err="1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Symposium 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31</a:t>
            </a:r>
            <a:r>
              <a:rPr lang="de-DE" sz="12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2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 – 5</a:t>
            </a:r>
            <a:r>
              <a:rPr lang="de-DE" sz="12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2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Nov, 2022</a:t>
            </a:r>
          </a:p>
        </p:txBody>
      </p:sp>
    </p:spTree>
    <p:extLst>
      <p:ext uri="{BB962C8B-B14F-4D97-AF65-F5344CB8AC3E}">
        <p14:creationId xmlns:p14="http://schemas.microsoft.com/office/powerpoint/2010/main" val="173459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5167" y="1988840"/>
            <a:ext cx="12257617" cy="1080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280" baseline="0">
                <a:solidFill>
                  <a:srgbClr val="004C8A"/>
                </a:solidFill>
                <a:latin typeface="+mj-lt"/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93096"/>
            <a:ext cx="3888317" cy="576064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4C8A"/>
                </a:solidFill>
              </a:defRPr>
            </a:lvl1pPr>
          </a:lstStyle>
          <a:p>
            <a:pPr lvl="0"/>
            <a:r>
              <a:rPr lang="en-US"/>
              <a:t>Meeting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313875" y="4293097"/>
            <a:ext cx="3888317" cy="1296492"/>
          </a:xfrm>
        </p:spPr>
        <p:txBody>
          <a:bodyPr/>
          <a:lstStyle>
            <a:lvl1pPr marL="0" indent="0" algn="r">
              <a:buNone/>
              <a:defRPr sz="2400" b="1">
                <a:solidFill>
                  <a:srgbClr val="004C8A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-19917" y="4869160"/>
            <a:ext cx="3888317" cy="864096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4C8A"/>
                </a:solidFill>
              </a:defRPr>
            </a:lvl1pPr>
          </a:lstStyle>
          <a:p>
            <a:pPr lvl="0"/>
            <a:r>
              <a:rPr lang="en-US"/>
              <a:t>Location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-25399" y="3068638"/>
            <a:ext cx="12257617" cy="576263"/>
          </a:xfrm>
        </p:spPr>
        <p:txBody>
          <a:bodyPr/>
          <a:lstStyle>
            <a:lvl1pPr marL="0" indent="0" algn="ctr">
              <a:buNone/>
              <a:defRPr>
                <a:solidFill>
                  <a:srgbClr val="008C7D"/>
                </a:solidFill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6F0DAF-AAFA-4B1C-A6FD-C72CFDF70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86" y="246785"/>
            <a:ext cx="3813045" cy="1202158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BCA917FB-3DD8-4564-8F85-A89498E8CF6E}"/>
              </a:ext>
            </a:extLst>
          </p:cNvPr>
          <p:cNvGrpSpPr/>
          <p:nvPr userDrawn="1"/>
        </p:nvGrpSpPr>
        <p:grpSpPr>
          <a:xfrm>
            <a:off x="-50099" y="5254932"/>
            <a:ext cx="12252291" cy="1603068"/>
            <a:chOff x="-37574" y="4379110"/>
            <a:chExt cx="9189218" cy="1335890"/>
          </a:xfrm>
        </p:grpSpPr>
        <p:sp>
          <p:nvSpPr>
            <p:cNvPr id="15" name="Organigramme : Entrée manuelle 14">
              <a:extLst>
                <a:ext uri="{FF2B5EF4-FFF2-40B4-BE49-F238E27FC236}">
                  <a16:creationId xmlns:a16="http://schemas.microsoft.com/office/drawing/2014/main" id="{890DD925-F2CB-4AD1-8B15-BB692201B448}"/>
                </a:ext>
              </a:extLst>
            </p:cNvPr>
            <p:cNvSpPr/>
            <p:nvPr userDrawn="1"/>
          </p:nvSpPr>
          <p:spPr>
            <a:xfrm>
              <a:off x="-30163" y="4994921"/>
              <a:ext cx="9174163" cy="720079"/>
            </a:xfrm>
            <a:prstGeom prst="flowChartManualInput">
              <a:avLst/>
            </a:prstGeom>
            <a:solidFill>
              <a:srgbClr val="04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16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CFE6426-0FFB-400D-A3C9-696A99D0B145}"/>
                </a:ext>
              </a:extLst>
            </p:cNvPr>
            <p:cNvSpPr/>
            <p:nvPr userDrawn="1"/>
          </p:nvSpPr>
          <p:spPr>
            <a:xfrm>
              <a:off x="-37574" y="4379110"/>
              <a:ext cx="9189218" cy="803868"/>
            </a:xfrm>
            <a:custGeom>
              <a:avLst/>
              <a:gdLst>
                <a:gd name="connsiteX0" fmla="*/ 0 w 9189218"/>
                <a:gd name="connsiteY0" fmla="*/ 472273 h 803868"/>
                <a:gd name="connsiteX1" fmla="*/ 5024 w 9189218"/>
                <a:gd name="connsiteY1" fmla="*/ 803868 h 803868"/>
                <a:gd name="connsiteX2" fmla="*/ 9184193 w 9189218"/>
                <a:gd name="connsiteY2" fmla="*/ 617974 h 803868"/>
                <a:gd name="connsiteX3" fmla="*/ 9189218 w 9189218"/>
                <a:gd name="connsiteY3" fmla="*/ 0 h 803868"/>
                <a:gd name="connsiteX4" fmla="*/ 0 w 9189218"/>
                <a:gd name="connsiteY4" fmla="*/ 472273 h 80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218" h="803868">
                  <a:moveTo>
                    <a:pt x="0" y="472273"/>
                  </a:moveTo>
                  <a:cubicBezTo>
                    <a:pt x="1675" y="582805"/>
                    <a:pt x="3349" y="693336"/>
                    <a:pt x="5024" y="803868"/>
                  </a:cubicBezTo>
                  <a:lnTo>
                    <a:pt x="9184193" y="617974"/>
                  </a:lnTo>
                  <a:lnTo>
                    <a:pt x="9189218" y="0"/>
                  </a:lnTo>
                  <a:lnTo>
                    <a:pt x="0" y="472273"/>
                  </a:lnTo>
                  <a:close/>
                </a:path>
              </a:pathLst>
            </a:custGeom>
            <a:solidFill>
              <a:srgbClr val="6E8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160"/>
            </a:p>
          </p:txBody>
        </p:sp>
      </p:grpSp>
      <p:sp>
        <p:nvSpPr>
          <p:cNvPr id="16" name="ZoneTexte 15">
            <a:hlinkClick r:id="rId3"/>
            <a:extLst>
              <a:ext uri="{FF2B5EF4-FFF2-40B4-BE49-F238E27FC236}">
                <a16:creationId xmlns:a16="http://schemas.microsoft.com/office/drawing/2014/main" id="{89E1ABFA-2D17-49EB-9217-77856EBFF7CF}"/>
              </a:ext>
            </a:extLst>
          </p:cNvPr>
          <p:cNvSpPr txBox="1"/>
          <p:nvPr userDrawn="1"/>
        </p:nvSpPr>
        <p:spPr>
          <a:xfrm>
            <a:off x="3946552" y="6162001"/>
            <a:ext cx="429889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spc="360">
                <a:solidFill>
                  <a:schemeClr val="bg1"/>
                </a:solidFill>
              </a:rPr>
              <a:t>www.earthobservations.org</a:t>
            </a:r>
            <a:endParaRPr lang="fr-CH" sz="1680" spc="360">
              <a:solidFill>
                <a:schemeClr val="bg1"/>
              </a:solidFill>
            </a:endParaRPr>
          </a:p>
        </p:txBody>
      </p:sp>
      <p:sp>
        <p:nvSpPr>
          <p:cNvPr id="18" name="ZoneTexte 17">
            <a:hlinkClick r:id="rId4"/>
            <a:extLst>
              <a:ext uri="{FF2B5EF4-FFF2-40B4-BE49-F238E27FC236}">
                <a16:creationId xmlns:a16="http://schemas.microsoft.com/office/drawing/2014/main" id="{DDF248DA-9B77-475B-A627-BE7DA172E2FA}"/>
              </a:ext>
            </a:extLst>
          </p:cNvPr>
          <p:cNvSpPr txBox="1"/>
          <p:nvPr userDrawn="1"/>
        </p:nvSpPr>
        <p:spPr>
          <a:xfrm>
            <a:off x="4589228" y="6426548"/>
            <a:ext cx="301354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spc="360">
                <a:solidFill>
                  <a:schemeClr val="bg1"/>
                </a:solidFill>
              </a:rPr>
              <a:t>www.geoportal.org</a:t>
            </a:r>
            <a:endParaRPr lang="fr-CH" sz="1680" spc="36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6632"/>
            <a:ext cx="10972800" cy="864096"/>
          </a:xfrm>
        </p:spPr>
        <p:txBody>
          <a:bodyPr>
            <a:normAutofit/>
          </a:bodyPr>
          <a:lstStyle>
            <a:lvl1pPr>
              <a:defRPr lang="en-CA" sz="4320" b="1" kern="1200" baseline="0" dirty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  <a:endParaRPr lang="en-CA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C4BFC26-DF24-46F1-801B-F95CF88AD628}"/>
              </a:ext>
            </a:extLst>
          </p:cNvPr>
          <p:cNvGrpSpPr/>
          <p:nvPr userDrawn="1"/>
        </p:nvGrpSpPr>
        <p:grpSpPr>
          <a:xfrm>
            <a:off x="143339" y="6222912"/>
            <a:ext cx="12015125" cy="544357"/>
            <a:chOff x="107504" y="5185759"/>
            <a:chExt cx="9011344" cy="45363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2107A0DF-CA8F-416B-A397-DFDFF3674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5185759"/>
              <a:ext cx="1233346" cy="432048"/>
            </a:xfrm>
            <a:prstGeom prst="rect">
              <a:avLst/>
            </a:prstGeom>
          </p:spPr>
        </p:pic>
        <p:sp>
          <p:nvSpPr>
            <p:cNvPr id="5" name="ZoneTexte 4">
              <a:hlinkClick r:id="rId3"/>
              <a:extLst>
                <a:ext uri="{FF2B5EF4-FFF2-40B4-BE49-F238E27FC236}">
                  <a16:creationId xmlns:a16="http://schemas.microsoft.com/office/drawing/2014/main" id="{31BCE7A1-CD8B-4A4A-BBE7-DB301BEBCD9E}"/>
                </a:ext>
              </a:extLst>
            </p:cNvPr>
            <p:cNvSpPr txBox="1"/>
            <p:nvPr userDrawn="1"/>
          </p:nvSpPr>
          <p:spPr>
            <a:xfrm>
              <a:off x="7956376" y="5233764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>
                  <a:solidFill>
                    <a:schemeClr val="tx2"/>
                  </a:solidFill>
                </a:rPr>
                <a:t>@GEOSEC2025</a:t>
              </a:r>
              <a:endParaRPr lang="fr-CH" sz="1440">
                <a:solidFill>
                  <a:schemeClr val="tx2"/>
                </a:solidFill>
              </a:endParaRPr>
            </a:p>
          </p:txBody>
        </p:sp>
        <p:sp>
          <p:nvSpPr>
            <p:cNvPr id="8" name="ZoneTexte 7">
              <a:hlinkClick r:id="rId4"/>
              <a:extLst>
                <a:ext uri="{FF2B5EF4-FFF2-40B4-BE49-F238E27FC236}">
                  <a16:creationId xmlns:a16="http://schemas.microsoft.com/office/drawing/2014/main" id="{59F81256-0F1F-4597-80C4-6ACE44303BE7}"/>
                </a:ext>
              </a:extLst>
            </p:cNvPr>
            <p:cNvSpPr txBox="1"/>
            <p:nvPr userDrawn="1"/>
          </p:nvSpPr>
          <p:spPr>
            <a:xfrm>
              <a:off x="7164288" y="5377780"/>
              <a:ext cx="19545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>
                  <a:solidFill>
                    <a:schemeClr val="tx2"/>
                  </a:solidFill>
                </a:rPr>
                <a:t>www.earthobservations.org</a:t>
              </a:r>
              <a:endParaRPr lang="fr-CH" sz="144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36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320" b="1" kern="1200" baseline="0" dirty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lang="en-US" sz="2880" kern="1200" baseline="0" dirty="0" smtClean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1pPr>
            <a:lvl2pPr marL="891540" indent="-342900">
              <a:buFont typeface="Courier New" panose="02070309020205020404" pitchFamily="49" charset="0"/>
              <a:buChar char="o"/>
              <a:defRPr lang="en-US" sz="2400" kern="1200" baseline="0" dirty="0" smtClean="0">
                <a:solidFill>
                  <a:srgbClr val="008C7D"/>
                </a:solidFill>
                <a:latin typeface="+mj-lt"/>
                <a:ea typeface="+mn-ea"/>
                <a:cs typeface="+mn-cs"/>
              </a:defRPr>
            </a:lvl2pPr>
            <a:lvl3pPr marL="1440180" indent="-342900">
              <a:buFont typeface="Arial" panose="020B0604020202020204" pitchFamily="34" charset="0"/>
              <a:buChar char="•"/>
              <a:defRPr lang="en-US" sz="216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880" kern="1200" baseline="0" dirty="0" smtClean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880" kern="1200" baseline="0" dirty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6009F9B-CD1E-411B-B223-908326DECA61}"/>
              </a:ext>
            </a:extLst>
          </p:cNvPr>
          <p:cNvGrpSpPr/>
          <p:nvPr userDrawn="1"/>
        </p:nvGrpSpPr>
        <p:grpSpPr>
          <a:xfrm>
            <a:off x="143339" y="6222912"/>
            <a:ext cx="12015125" cy="544357"/>
            <a:chOff x="107504" y="5185759"/>
            <a:chExt cx="9011344" cy="453631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B2E524A6-D0AC-4C9B-8FD4-7C19B91282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5185759"/>
              <a:ext cx="1233346" cy="432048"/>
            </a:xfrm>
            <a:prstGeom prst="rect">
              <a:avLst/>
            </a:prstGeom>
          </p:spPr>
        </p:pic>
        <p:sp>
          <p:nvSpPr>
            <p:cNvPr id="19" name="ZoneTexte 18">
              <a:hlinkClick r:id="rId3"/>
              <a:extLst>
                <a:ext uri="{FF2B5EF4-FFF2-40B4-BE49-F238E27FC236}">
                  <a16:creationId xmlns:a16="http://schemas.microsoft.com/office/drawing/2014/main" id="{062B948B-C19C-4DE2-B771-A7BCE242F8DC}"/>
                </a:ext>
              </a:extLst>
            </p:cNvPr>
            <p:cNvSpPr txBox="1"/>
            <p:nvPr userDrawn="1"/>
          </p:nvSpPr>
          <p:spPr>
            <a:xfrm>
              <a:off x="7956376" y="5233764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>
                  <a:solidFill>
                    <a:schemeClr val="tx2"/>
                  </a:solidFill>
                </a:rPr>
                <a:t>@GEOSEC2025</a:t>
              </a:r>
              <a:endParaRPr lang="fr-CH" sz="1440">
                <a:solidFill>
                  <a:schemeClr val="tx2"/>
                </a:solidFill>
              </a:endParaRPr>
            </a:p>
          </p:txBody>
        </p:sp>
        <p:sp>
          <p:nvSpPr>
            <p:cNvPr id="20" name="ZoneTexte 19">
              <a:hlinkClick r:id="rId4"/>
              <a:extLst>
                <a:ext uri="{FF2B5EF4-FFF2-40B4-BE49-F238E27FC236}">
                  <a16:creationId xmlns:a16="http://schemas.microsoft.com/office/drawing/2014/main" id="{A3464EBA-432B-45B8-AE7D-1F0841043CD5}"/>
                </a:ext>
              </a:extLst>
            </p:cNvPr>
            <p:cNvSpPr txBox="1"/>
            <p:nvPr userDrawn="1"/>
          </p:nvSpPr>
          <p:spPr>
            <a:xfrm>
              <a:off x="7164288" y="5377780"/>
              <a:ext cx="19545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>
                  <a:solidFill>
                    <a:schemeClr val="tx2"/>
                  </a:solidFill>
                </a:rPr>
                <a:t>www.earthobservations.org</a:t>
              </a:r>
              <a:endParaRPr lang="fr-CH" sz="144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30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without_foo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320" b="1" kern="1200" baseline="0" dirty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lang="en-US" sz="2880" kern="1200" baseline="0" dirty="0" smtClean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1pPr>
            <a:lvl2pPr marL="891540" indent="-342900">
              <a:buFont typeface="Courier New" panose="02070309020205020404" pitchFamily="49" charset="0"/>
              <a:buChar char="o"/>
              <a:defRPr lang="en-US" sz="2400" kern="1200" baseline="0" dirty="0" smtClean="0">
                <a:solidFill>
                  <a:srgbClr val="008C7D"/>
                </a:solidFill>
                <a:latin typeface="+mj-lt"/>
                <a:ea typeface="+mn-ea"/>
                <a:cs typeface="+mn-cs"/>
              </a:defRPr>
            </a:lvl2pPr>
            <a:lvl3pPr marL="1440180" indent="-342900">
              <a:buFont typeface="Arial" panose="020B0604020202020204" pitchFamily="34" charset="0"/>
              <a:buChar char="•"/>
              <a:defRPr lang="en-US" sz="216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880" kern="1200" baseline="0" dirty="0" smtClean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880" kern="1200" baseline="0" dirty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8ED989-135C-45B5-A6BC-75BE1594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3F20-ABD5-4C17-B760-A753BFD9F890}" type="datetimeFigureOut">
              <a:rPr lang="en-CA" smtClean="0"/>
              <a:t>2022-10-31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F4B00E-6B89-44B3-9DA1-48EA23AC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491555-55EE-432B-96B7-CA29D424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C2C-C00B-4AD1-9AA3-68E7B73BB4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931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66739"/>
            <a:ext cx="10972800" cy="1143000"/>
          </a:xfrm>
        </p:spPr>
        <p:txBody>
          <a:bodyPr>
            <a:normAutofit/>
          </a:bodyPr>
          <a:lstStyle>
            <a:lvl1pPr>
              <a:defRPr lang="en-US" sz="5760" b="1" kern="1200" baseline="0" dirty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Thank You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1D1AD7E-75CC-402B-A837-4066A52E137A}"/>
              </a:ext>
            </a:extLst>
          </p:cNvPr>
          <p:cNvCxnSpPr>
            <a:cxnSpLocks/>
          </p:cNvCxnSpPr>
          <p:nvPr userDrawn="1"/>
        </p:nvCxnSpPr>
        <p:spPr>
          <a:xfrm>
            <a:off x="4895867" y="3257202"/>
            <a:ext cx="240026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89871EA-EBBE-4F02-8778-BDB0FBC0436A}"/>
              </a:ext>
            </a:extLst>
          </p:cNvPr>
          <p:cNvGrpSpPr/>
          <p:nvPr userDrawn="1"/>
        </p:nvGrpSpPr>
        <p:grpSpPr>
          <a:xfrm>
            <a:off x="3319157" y="4136879"/>
            <a:ext cx="5553689" cy="818177"/>
            <a:chOff x="2387933" y="3447399"/>
            <a:chExt cx="4165267" cy="681814"/>
          </a:xfrm>
        </p:grpSpPr>
        <p:pic>
          <p:nvPicPr>
            <p:cNvPr id="12" name="Image 11">
              <a:hlinkClick r:id="rId2"/>
              <a:extLst>
                <a:ext uri="{FF2B5EF4-FFF2-40B4-BE49-F238E27FC236}">
                  <a16:creationId xmlns:a16="http://schemas.microsoft.com/office/drawing/2014/main" id="{B4AA6C48-D92B-46C4-8EDB-948BC3D62E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2" r="18511"/>
            <a:stretch/>
          </p:blipFill>
          <p:spPr>
            <a:xfrm>
              <a:off x="5211464" y="3447399"/>
              <a:ext cx="636330" cy="657709"/>
            </a:xfrm>
            <a:prstGeom prst="rect">
              <a:avLst/>
            </a:prstGeom>
          </p:spPr>
        </p:pic>
        <p:pic>
          <p:nvPicPr>
            <p:cNvPr id="16" name="Image 15">
              <a:hlinkClick r:id="rId4"/>
              <a:extLst>
                <a:ext uri="{FF2B5EF4-FFF2-40B4-BE49-F238E27FC236}">
                  <a16:creationId xmlns:a16="http://schemas.microsoft.com/office/drawing/2014/main" id="{1704FA2F-45DA-4C34-954C-7434F742A6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6870" y="3447399"/>
              <a:ext cx="636330" cy="636330"/>
            </a:xfrm>
            <a:prstGeom prst="rect">
              <a:avLst/>
            </a:prstGeom>
          </p:spPr>
        </p:pic>
        <p:pic>
          <p:nvPicPr>
            <p:cNvPr id="18" name="Image 17">
              <a:hlinkClick r:id="rId6"/>
              <a:extLst>
                <a:ext uri="{FF2B5EF4-FFF2-40B4-BE49-F238E27FC236}">
                  <a16:creationId xmlns:a16="http://schemas.microsoft.com/office/drawing/2014/main" id="{B4BD350D-D1E4-406D-8B04-44BDC3EBF3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83" t="4209" r="206" b="4066"/>
            <a:stretch/>
          </p:blipFill>
          <p:spPr>
            <a:xfrm rot="10800000" flipH="1" flipV="1">
              <a:off x="3763477" y="3451696"/>
              <a:ext cx="720080" cy="650259"/>
            </a:xfrm>
            <a:prstGeom prst="rect">
              <a:avLst/>
            </a:prstGeom>
          </p:spPr>
        </p:pic>
        <p:pic>
          <p:nvPicPr>
            <p:cNvPr id="22" name="Image 21">
              <a:hlinkClick r:id="rId8"/>
              <a:extLst>
                <a:ext uri="{FF2B5EF4-FFF2-40B4-BE49-F238E27FC236}">
                  <a16:creationId xmlns:a16="http://schemas.microsoft.com/office/drawing/2014/main" id="{11274EE5-3951-4F78-BD3E-9BF4CF4588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136" y="3464200"/>
              <a:ext cx="625252" cy="625252"/>
            </a:xfrm>
            <a:prstGeom prst="rect">
              <a:avLst/>
            </a:prstGeom>
          </p:spPr>
        </p:pic>
        <p:pic>
          <p:nvPicPr>
            <p:cNvPr id="28" name="Image 27">
              <a:hlinkClick r:id="rId10"/>
              <a:extLst>
                <a:ext uri="{FF2B5EF4-FFF2-40B4-BE49-F238E27FC236}">
                  <a16:creationId xmlns:a16="http://schemas.microsoft.com/office/drawing/2014/main" id="{56FAB737-B526-4470-A01D-705DD753F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645" y="3476703"/>
              <a:ext cx="625252" cy="625252"/>
            </a:xfrm>
            <a:prstGeom prst="rect">
              <a:avLst/>
            </a:prstGeom>
          </p:spPr>
        </p:pic>
        <p:pic>
          <p:nvPicPr>
            <p:cNvPr id="30" name="Image 29">
              <a:hlinkClick r:id="rId12"/>
              <a:extLst>
                <a:ext uri="{FF2B5EF4-FFF2-40B4-BE49-F238E27FC236}">
                  <a16:creationId xmlns:a16="http://schemas.microsoft.com/office/drawing/2014/main" id="{81EB22AF-BB73-45E4-B2FE-282E0E90F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933" y="3492883"/>
              <a:ext cx="636330" cy="636330"/>
            </a:xfrm>
            <a:prstGeom prst="rect">
              <a:avLst/>
            </a:prstGeom>
          </p:spPr>
        </p:pic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64109982-19B9-4850-99E1-8694871836BC}"/>
              </a:ext>
            </a:extLst>
          </p:cNvPr>
          <p:cNvSpPr txBox="1"/>
          <p:nvPr userDrawn="1"/>
        </p:nvSpPr>
        <p:spPr>
          <a:xfrm>
            <a:off x="3455707" y="3446953"/>
            <a:ext cx="528058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60">
                <a:solidFill>
                  <a:schemeClr val="tx2"/>
                </a:solidFill>
              </a:rPr>
              <a:t>Communicate and Collaborate with GEO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002C92B-C170-4059-9D2E-EAA2723A4E9E}"/>
              </a:ext>
            </a:extLst>
          </p:cNvPr>
          <p:cNvGrpSpPr/>
          <p:nvPr userDrawn="1"/>
        </p:nvGrpSpPr>
        <p:grpSpPr>
          <a:xfrm>
            <a:off x="143339" y="6222913"/>
            <a:ext cx="12048661" cy="557597"/>
            <a:chOff x="107504" y="5185759"/>
            <a:chExt cx="9036496" cy="464664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827A0441-ABD8-4C56-B6CF-2B5DB8D682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5185759"/>
              <a:ext cx="1233346" cy="432048"/>
            </a:xfrm>
            <a:prstGeom prst="rect">
              <a:avLst/>
            </a:prstGeom>
          </p:spPr>
        </p:pic>
        <p:sp>
          <p:nvSpPr>
            <p:cNvPr id="20" name="ZoneTexte 19">
              <a:hlinkClick r:id="rId12"/>
              <a:extLst>
                <a:ext uri="{FF2B5EF4-FFF2-40B4-BE49-F238E27FC236}">
                  <a16:creationId xmlns:a16="http://schemas.microsoft.com/office/drawing/2014/main" id="{AEF95235-D198-4FA6-B444-36089EE3422C}"/>
                </a:ext>
              </a:extLst>
            </p:cNvPr>
            <p:cNvSpPr txBox="1"/>
            <p:nvPr userDrawn="1"/>
          </p:nvSpPr>
          <p:spPr>
            <a:xfrm>
              <a:off x="7524328" y="5244797"/>
              <a:ext cx="115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>
                  <a:solidFill>
                    <a:schemeClr val="tx2"/>
                  </a:solidFill>
                </a:rPr>
                <a:t>@GEOSEC2025</a:t>
              </a:r>
              <a:endParaRPr lang="fr-CH" sz="1440">
                <a:solidFill>
                  <a:schemeClr val="tx2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EC9E7A-5F87-4F9A-8BB1-74C0F8ED248F}"/>
                </a:ext>
              </a:extLst>
            </p:cNvPr>
            <p:cNvSpPr/>
            <p:nvPr userDrawn="1"/>
          </p:nvSpPr>
          <p:spPr>
            <a:xfrm>
              <a:off x="8604448" y="5257767"/>
              <a:ext cx="539552" cy="3600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160"/>
            </a:p>
          </p:txBody>
        </p:sp>
        <p:sp>
          <p:nvSpPr>
            <p:cNvPr id="23" name="ZoneTexte 22">
              <a:hlinkClick r:id="rId15"/>
              <a:extLst>
                <a:ext uri="{FF2B5EF4-FFF2-40B4-BE49-F238E27FC236}">
                  <a16:creationId xmlns:a16="http://schemas.microsoft.com/office/drawing/2014/main" id="{6433983E-F6ED-43D6-B08D-D756920DDEC8}"/>
                </a:ext>
              </a:extLst>
            </p:cNvPr>
            <p:cNvSpPr txBox="1"/>
            <p:nvPr userDrawn="1"/>
          </p:nvSpPr>
          <p:spPr>
            <a:xfrm>
              <a:off x="6732240" y="5388813"/>
              <a:ext cx="19545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>
                  <a:solidFill>
                    <a:schemeClr val="tx2"/>
                  </a:solidFill>
                </a:rPr>
                <a:t>www.earthobservations.org</a:t>
              </a:r>
              <a:endParaRPr lang="fr-CH" sz="144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16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197C-70C1-3D13-3DC8-7C542F96A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D096-BD91-4C07-942B-3DB517D9FE29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FEA65-8560-25BB-DDF9-1DD4469A6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64656-B353-2C5E-FA62-ED05E0FAC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5BE8-2218-4236-A164-167ACF5C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73F20-ABD5-4C17-B760-A753BFD9F890}" type="datetimeFigureOut">
              <a:rPr lang="en-CA" smtClean="0"/>
              <a:t>2022-10-31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AEC2C-C00B-4AD1-9AA3-68E7B73BB4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1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AE5820-6105-4954-9EA9-142615E718D7}"/>
              </a:ext>
            </a:extLst>
          </p:cNvPr>
          <p:cNvSpPr txBox="1"/>
          <p:nvPr/>
        </p:nvSpPr>
        <p:spPr>
          <a:xfrm>
            <a:off x="1073890" y="2319310"/>
            <a:ext cx="10196623" cy="19398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4400" dirty="0">
                <a:latin typeface="Aharoni"/>
                <a:cs typeface="Aharoni"/>
              </a:rPr>
              <a:t>Road to GEO Post-2025 – Setting the </a:t>
            </a:r>
            <a:r>
              <a:rPr lang="en-US" sz="4400">
                <a:latin typeface="Aharoni"/>
                <a:cs typeface="Aharoni"/>
              </a:rPr>
              <a:t>Scene</a:t>
            </a:r>
            <a:endParaRPr lang="en-US" sz="440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530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516F4A-4DFD-1F81-044D-0D9A7BA45845}"/>
              </a:ext>
            </a:extLst>
          </p:cNvPr>
          <p:cNvSpPr txBox="1"/>
          <p:nvPr/>
        </p:nvSpPr>
        <p:spPr>
          <a:xfrm>
            <a:off x="2930712" y="312893"/>
            <a:ext cx="659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61AA"/>
                </a:solidFill>
              </a:rPr>
              <a:t>Community 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A9942-5633-E01B-D940-4F1427ABF9F7}"/>
              </a:ext>
            </a:extLst>
          </p:cNvPr>
          <p:cNvSpPr txBox="1"/>
          <p:nvPr/>
        </p:nvSpPr>
        <p:spPr>
          <a:xfrm>
            <a:off x="975676" y="1519116"/>
            <a:ext cx="4264673" cy="47643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80" b="0" i="0" u="none" strike="noStrike" kern="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</a:rPr>
              <a:t> Past activities: AmeriGEO Week 2022, CEOS, GEO House Event, </a:t>
            </a:r>
            <a:r>
              <a:rPr kumimoji="0" lang="en-GB" sz="2880" b="0" i="0" u="none" strike="noStrike" kern="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ea typeface="+mn-lt"/>
                <a:cs typeface="Calibri"/>
              </a:rPr>
              <a:t>15</a:t>
            </a:r>
            <a:r>
              <a:rPr kumimoji="0" lang="en-GB" sz="2880" b="0" i="0" u="none" strike="noStrike" kern="0" cap="none" spc="0" normalizeH="0" baseline="3000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ea typeface="+mn-lt"/>
                <a:cs typeface="Calibri"/>
              </a:rPr>
              <a:t>th</a:t>
            </a:r>
            <a:r>
              <a:rPr kumimoji="0" lang="en-GB" sz="2880" b="0" i="0" u="none" strike="noStrike" kern="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ea typeface="+mn-lt"/>
                <a:cs typeface="Calibri"/>
              </a:rPr>
              <a:t> AOGEO Symposium </a:t>
            </a:r>
            <a:endParaRPr kumimoji="0" lang="en-US" sz="2880" b="0" i="0" u="none" strike="noStrike" kern="0" cap="none" spc="0" normalizeH="0" baseline="0" noProof="0" dirty="0">
              <a:ln>
                <a:noFill/>
              </a:ln>
              <a:solidFill>
                <a:srgbClr val="004C8A"/>
              </a:solidFill>
              <a:effectLst/>
              <a:uLnTx/>
              <a:uFillTx/>
            </a:endParaRPr>
          </a:p>
          <a:p>
            <a:pPr marL="0" marR="0" lvl="0" indent="0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80" b="0" i="0" u="none" strike="noStrike" kern="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</a:rPr>
              <a:t> Current outreach activities: </a:t>
            </a:r>
            <a:endParaRPr kumimoji="0" lang="en-US" sz="2880" b="0" i="0" u="none" strike="noStrike" kern="0" cap="none" spc="0" normalizeH="0" baseline="0" noProof="0" dirty="0">
              <a:ln>
                <a:noFill/>
              </a:ln>
              <a:solidFill>
                <a:srgbClr val="004C8A"/>
              </a:solidFill>
              <a:effectLst/>
              <a:uLnTx/>
              <a:uFillTx/>
            </a:endParaRPr>
          </a:p>
          <a:p>
            <a:pPr marL="960120" marR="0" lvl="1" indent="-411480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GB" sz="2880" b="0" i="0" u="none" strike="noStrike" kern="0" cap="none" spc="0" normalizeH="0" baseline="0" noProof="0" dirty="0" err="1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ea typeface="+mn-lt"/>
                <a:cs typeface="Calibri"/>
              </a:rPr>
              <a:t>AfriGEO</a:t>
            </a:r>
            <a:r>
              <a:rPr kumimoji="0" lang="en-GB" sz="2880" b="0" i="0" u="none" strike="noStrike" kern="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ea typeface="+mn-lt"/>
                <a:cs typeface="Calibri"/>
              </a:rPr>
              <a:t> Symposium</a:t>
            </a:r>
          </a:p>
          <a:p>
            <a:pPr marL="960120" marR="0" lvl="1" indent="-411480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GB" sz="2880" b="0" i="0" u="none" strike="noStrike" kern="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ea typeface="+mn-lt"/>
                <a:cs typeface="Calibri"/>
              </a:rPr>
              <a:t>GEO-18 Plenary </a:t>
            </a:r>
            <a:endParaRPr kumimoji="0" lang="en-GB" sz="2880" b="0" i="0" u="none" strike="noStrike" kern="0" cap="none" spc="0" normalizeH="0" baseline="0" noProof="0" dirty="0">
              <a:ln>
                <a:noFill/>
              </a:ln>
              <a:solidFill>
                <a:srgbClr val="004C8A"/>
              </a:solidFill>
              <a:effectLst/>
              <a:uLnTx/>
              <a:uFillTx/>
            </a:endParaRPr>
          </a:p>
          <a:p>
            <a:pPr marL="0" marR="0" lvl="0" indent="0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80" b="0" i="0" u="none" strike="noStrike" kern="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</a:rPr>
              <a:t>… </a:t>
            </a:r>
            <a:endParaRPr kumimoji="0" lang="en-GB" sz="2880" b="0" i="0" u="none" strike="noStrike" kern="0" cap="none" spc="0" normalizeH="0" baseline="0" noProof="0" dirty="0">
              <a:ln>
                <a:noFill/>
              </a:ln>
              <a:solidFill>
                <a:srgbClr val="004C8A"/>
              </a:solidFill>
              <a:effectLst/>
              <a:uLnTx/>
              <a:uFillTx/>
              <a:cs typeface="Calibri"/>
            </a:endParaRPr>
          </a:p>
          <a:p>
            <a:pPr marL="0" marR="0" lvl="0" indent="0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6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6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E4DF9C-F983-681F-25F8-5E493BA0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1" y="-1270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8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54A06-4686-4AFE-63CB-9384994CE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09" y="3569085"/>
            <a:ext cx="8619091" cy="23304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26DD79-DE23-387E-D19F-6B37146E99DD}"/>
              </a:ext>
            </a:extLst>
          </p:cNvPr>
          <p:cNvSpPr txBox="1">
            <a:spLocks/>
          </p:cNvSpPr>
          <p:nvPr/>
        </p:nvSpPr>
        <p:spPr>
          <a:xfrm>
            <a:off x="1158240" y="958483"/>
            <a:ext cx="9875520" cy="2678698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baseline="0" dirty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1097280"/>
            <a:r>
              <a:rPr lang="en-GB" sz="4320" dirty="0">
                <a:latin typeface="Calibri"/>
              </a:rPr>
              <a:t>Road to a GEO post-2025 by </a:t>
            </a:r>
            <a:r>
              <a:rPr lang="en-GB" sz="4320" dirty="0" err="1">
                <a:latin typeface="Calibri"/>
              </a:rPr>
              <a:t>Humbulani</a:t>
            </a:r>
            <a:r>
              <a:rPr lang="en-GB" sz="4320" dirty="0">
                <a:latin typeface="Calibri"/>
              </a:rPr>
              <a:t> </a:t>
            </a:r>
            <a:r>
              <a:rPr lang="en-GB" sz="4320" dirty="0" err="1">
                <a:latin typeface="Calibri"/>
              </a:rPr>
              <a:t>Mudau</a:t>
            </a:r>
            <a:br>
              <a:rPr lang="en-GB" sz="4320" dirty="0">
                <a:latin typeface="Calibri"/>
              </a:rPr>
            </a:br>
            <a:r>
              <a:rPr lang="en-GB" sz="3840" b="0" i="1" dirty="0">
                <a:latin typeface="Calibri"/>
              </a:rPr>
              <a:t>Member of the Post-2025 Working Group</a:t>
            </a:r>
            <a:endParaRPr lang="en-GB" sz="4320" b="0" i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36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040CB7-4651-C882-FE0E-F627B348F6B3}"/>
              </a:ext>
            </a:extLst>
          </p:cNvPr>
          <p:cNvSpPr txBox="1"/>
          <p:nvPr/>
        </p:nvSpPr>
        <p:spPr>
          <a:xfrm>
            <a:off x="4200712" y="312516"/>
            <a:ext cx="659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Post-2025 Working Group</a:t>
            </a:r>
            <a:endParaRPr lang="en-US" sz="2800" dirty="0">
              <a:solidFill>
                <a:srgbClr val="0961AA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03F9F8-E5B4-0446-D699-553BA48317AB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411480"/>
            <a:r>
              <a:rPr lang="en-GB" dirty="0">
                <a:solidFill>
                  <a:schemeClr val="accent1"/>
                </a:solidFill>
              </a:rPr>
              <a:t>Establishment by the 57th Executive Committee meeting in March 2022 </a:t>
            </a:r>
          </a:p>
          <a:p>
            <a:pPr marL="411480" indent="-411480"/>
            <a:r>
              <a:rPr lang="en-GB" dirty="0">
                <a:solidFill>
                  <a:schemeClr val="accent1"/>
                </a:solidFill>
              </a:rPr>
              <a:t>Mandate: develop proposal for a “GEO Post-2025 Strategic Mission”. Consult with GEO community, ExCom, Plenary,..</a:t>
            </a:r>
          </a:p>
          <a:p>
            <a:pPr marL="411480" indent="-411480"/>
            <a:r>
              <a:rPr lang="en-GB" dirty="0">
                <a:solidFill>
                  <a:schemeClr val="accent1"/>
                </a:solidFill>
              </a:rPr>
              <a:t>Final draft for ministerial endorsement at the 2023 Summit</a:t>
            </a:r>
          </a:p>
          <a:p>
            <a:pPr marL="411480" indent="-411480"/>
            <a:r>
              <a:rPr lang="en-GB" dirty="0">
                <a:solidFill>
                  <a:schemeClr val="accent1"/>
                </a:solidFill>
              </a:rPr>
              <a:t>Composition: 28 persons</a:t>
            </a:r>
            <a:endParaRPr lang="en-K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2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589A05-E965-C115-BD2C-FF734E050651}"/>
              </a:ext>
            </a:extLst>
          </p:cNvPr>
          <p:cNvSpPr/>
          <p:nvPr/>
        </p:nvSpPr>
        <p:spPr>
          <a:xfrm>
            <a:off x="609600" y="738169"/>
            <a:ext cx="10972800" cy="61597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KE" sz="216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13906-1310-816D-5141-0ED05E35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142" y="15281"/>
            <a:ext cx="9875520" cy="744996"/>
          </a:xfrm>
        </p:spPr>
        <p:txBody>
          <a:bodyPr>
            <a:normAutofit fontScale="90000"/>
          </a:bodyPr>
          <a:lstStyle/>
          <a:p>
            <a:r>
              <a:rPr lang="en-KE" dirty="0"/>
              <a:t>Composition of </a:t>
            </a:r>
            <a:r>
              <a:rPr lang="en-GB" dirty="0" err="1"/>
              <a:t>th</a:t>
            </a:r>
            <a:r>
              <a:rPr lang="en-KE"/>
              <a:t>e </a:t>
            </a:r>
            <a:r>
              <a:rPr lang="en-US" dirty="0"/>
              <a:t>P</a:t>
            </a:r>
            <a:r>
              <a:rPr lang="en-KE"/>
              <a:t>ost-2025 </a:t>
            </a:r>
            <a:r>
              <a:rPr lang="en-US" dirty="0"/>
              <a:t>W</a:t>
            </a:r>
            <a:r>
              <a:rPr lang="en-KE"/>
              <a:t>orking </a:t>
            </a:r>
            <a:r>
              <a:rPr lang="en-US" dirty="0"/>
              <a:t>G</a:t>
            </a:r>
            <a:r>
              <a:rPr lang="en-KE"/>
              <a:t>roup</a:t>
            </a:r>
            <a:endParaRPr lang="en-K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0CF7B-3217-67A6-0B9D-960715A48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925907"/>
            <a:ext cx="9875520" cy="57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1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040CB7-4651-C882-FE0E-F627B348F6B3}"/>
              </a:ext>
            </a:extLst>
          </p:cNvPr>
          <p:cNvSpPr txBox="1"/>
          <p:nvPr/>
        </p:nvSpPr>
        <p:spPr>
          <a:xfrm>
            <a:off x="2794000" y="312516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leading to the Ministerial Conference</a:t>
            </a:r>
          </a:p>
          <a:p>
            <a:pPr lvl="0"/>
            <a:endParaRPr lang="en-US" sz="2800" dirty="0">
              <a:solidFill>
                <a:srgbClr val="0961AA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DCA08F-05F7-07B9-DE53-7A0FBD884267}"/>
              </a:ext>
            </a:extLst>
          </p:cNvPr>
          <p:cNvSpPr/>
          <p:nvPr/>
        </p:nvSpPr>
        <p:spPr>
          <a:xfrm>
            <a:off x="698639" y="3538995"/>
            <a:ext cx="10794720" cy="2621382"/>
          </a:xfrm>
          <a:prstGeom prst="rect">
            <a:avLst/>
          </a:prstGeom>
          <a:solidFill>
            <a:srgbClr val="008C7D">
              <a:alpha val="8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KE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 </a:t>
            </a:r>
          </a:p>
          <a:p>
            <a:pPr marL="0" marR="0" lvl="0" indent="0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KE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(indicative)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B84CB1-08D0-8EF0-D375-38A9F89200DF}"/>
              </a:ext>
            </a:extLst>
          </p:cNvPr>
          <p:cNvSpPr/>
          <p:nvPr/>
        </p:nvSpPr>
        <p:spPr>
          <a:xfrm>
            <a:off x="698641" y="1371149"/>
            <a:ext cx="10794721" cy="2102730"/>
          </a:xfrm>
          <a:prstGeom prst="rect">
            <a:avLst/>
          </a:prstGeom>
          <a:solidFill>
            <a:srgbClr val="008C7D">
              <a:alpha val="8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KE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2C3AA7-168B-EF19-D69F-35B569B902A5}"/>
              </a:ext>
            </a:extLst>
          </p:cNvPr>
          <p:cNvSpPr/>
          <p:nvPr/>
        </p:nvSpPr>
        <p:spPr>
          <a:xfrm>
            <a:off x="1835618" y="2845543"/>
            <a:ext cx="6766600" cy="320633"/>
          </a:xfrm>
          <a:prstGeom prst="rect">
            <a:avLst/>
          </a:prstGeom>
          <a:solidFill>
            <a:srgbClr val="92D050">
              <a:alpha val="8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KE" sz="172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engagement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39724C6-E5E9-46B3-1B6F-190C9F7BC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703228"/>
              </p:ext>
            </p:extLst>
          </p:nvPr>
        </p:nvGraphicFramePr>
        <p:xfrm>
          <a:off x="1501558" y="3455846"/>
          <a:ext cx="8508565" cy="229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DF193364-13B5-6353-FE6A-EB1B7781D8EC}"/>
              </a:ext>
            </a:extLst>
          </p:cNvPr>
          <p:cNvSpPr/>
          <p:nvPr/>
        </p:nvSpPr>
        <p:spPr>
          <a:xfrm>
            <a:off x="1835618" y="5288286"/>
            <a:ext cx="3759011" cy="320633"/>
          </a:xfrm>
          <a:prstGeom prst="rect">
            <a:avLst/>
          </a:prstGeom>
          <a:solidFill>
            <a:srgbClr val="92D050">
              <a:alpha val="8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KE" sz="172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engagement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09587B-3765-82B4-EE1D-0E460725EF39}"/>
              </a:ext>
            </a:extLst>
          </p:cNvPr>
          <p:cNvSpPr/>
          <p:nvPr/>
        </p:nvSpPr>
        <p:spPr>
          <a:xfrm>
            <a:off x="1835618" y="5745544"/>
            <a:ext cx="6766600" cy="320633"/>
          </a:xfrm>
          <a:prstGeom prst="rect">
            <a:avLst/>
          </a:prstGeom>
          <a:solidFill>
            <a:srgbClr val="002060">
              <a:alpha val="8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KE" sz="172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Ministerial working group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92B1F4-334C-CA03-16ED-16C0BBEB251E}"/>
              </a:ext>
            </a:extLst>
          </p:cNvPr>
          <p:cNvSpPr txBox="1"/>
          <p:nvPr/>
        </p:nvSpPr>
        <p:spPr>
          <a:xfrm>
            <a:off x="7208675" y="3977448"/>
            <a:ext cx="622150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KE" sz="4752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…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7FCA4897-9E8F-3945-3949-1B3DBC63C61A}"/>
              </a:ext>
            </a:extLst>
          </p:cNvPr>
          <p:cNvGraphicFramePr/>
          <p:nvPr/>
        </p:nvGraphicFramePr>
        <p:xfrm>
          <a:off x="1501558" y="1003373"/>
          <a:ext cx="8508565" cy="229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784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5B200-AEF3-7DA7-FC15-0A7E07FB7656}"/>
              </a:ext>
            </a:extLst>
          </p:cNvPr>
          <p:cNvSpPr txBox="1"/>
          <p:nvPr/>
        </p:nvSpPr>
        <p:spPr>
          <a:xfrm>
            <a:off x="4200712" y="312516"/>
            <a:ext cx="659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Analysis</a:t>
            </a:r>
            <a:endParaRPr lang="en-US" sz="2800" dirty="0">
              <a:solidFill>
                <a:srgbClr val="0961AA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8CFAFD-F8B1-DE4F-EF8F-0239B37F9E7F}"/>
              </a:ext>
            </a:extLst>
          </p:cNvPr>
          <p:cNvSpPr txBox="1">
            <a:spLocks/>
          </p:cNvSpPr>
          <p:nvPr/>
        </p:nvSpPr>
        <p:spPr>
          <a:xfrm>
            <a:off x="91440" y="1456987"/>
            <a:ext cx="8290560" cy="5401013"/>
          </a:xfrm>
          <a:prstGeom prst="rect">
            <a:avLst/>
          </a:prstGeom>
        </p:spPr>
        <p:txBody>
          <a:bodyPr vert="horz" lIns="109728" tIns="54864" rIns="109728" bIns="54864" rtlCol="0" anchor="t">
            <a:normAutofit fontScale="85000" lnSpcReduction="20000"/>
          </a:bodyPr>
          <a:lstStyle>
            <a:lvl1pPr marL="0" indent="0" algn="l" defTabSz="1097280" rtl="0" eaLnBrk="1" latinLnBrk="0" hangingPunct="1">
              <a:spcBef>
                <a:spcPct val="20000"/>
              </a:spcBef>
              <a:buFontTx/>
              <a:buNone/>
              <a:defRPr lang="en-US" sz="2880" kern="1200" baseline="0" dirty="0" smtClean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2400" kern="1200" baseline="0" dirty="0" smtClean="0">
                <a:solidFill>
                  <a:srgbClr val="008C7D"/>
                </a:solidFill>
                <a:latin typeface="+mj-lt"/>
                <a:ea typeface="+mn-ea"/>
                <a:cs typeface="+mn-cs"/>
              </a:defRPr>
            </a:lvl2pPr>
            <a:lvl3pPr marL="144018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6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880" kern="1200" baseline="0" dirty="0" smtClean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880" kern="1200" baseline="0" dirty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Policy trends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demand, use and application of Earth observation 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Increasing importance of private sector (value added)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Observation systems to Earth information services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ESG, spatial finance, renewable energy, integrated policy agendas (SDGs)</a:t>
            </a:r>
            <a:r>
              <a:rPr kumimoji="0" lang="en-GB" altLang="ja-JP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ja-JP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Widening digital gap between developing and developed countries</a:t>
            </a:r>
            <a:endParaRPr kumimoji="0" lang="en-GB" sz="2880" b="0" i="0" u="none" strike="noStrike" kern="1200" cap="none" spc="0" normalizeH="0" baseline="0" noProof="0" dirty="0">
              <a:ln>
                <a:noFill/>
              </a:ln>
              <a:solidFill>
                <a:srgbClr val="004C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Technological trends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application and modelling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Miniaturization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Earth observation systems enhanced with innovations (citizen sensors, ocean observations,..) </a:t>
            </a:r>
            <a:r>
              <a:rPr kumimoji="0" lang="en-GB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community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 dirty="0" err="1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Artifical</a:t>
            </a:r>
            <a:r>
              <a:rPr kumimoji="0" lang="en-GB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intelligence, machine learning, big data,…</a:t>
            </a:r>
          </a:p>
        </p:txBody>
      </p:sp>
      <p:pic>
        <p:nvPicPr>
          <p:cNvPr id="6" name="Picture 4" descr="A picture containing sky, outdoor, night sky&#10;&#10;Description automatically generated">
            <a:extLst>
              <a:ext uri="{FF2B5EF4-FFF2-40B4-BE49-F238E27FC236}">
                <a16:creationId xmlns:a16="http://schemas.microsoft.com/office/drawing/2014/main" id="{CAC5B33B-3617-D719-BB9D-12575F6E5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069" y="2268906"/>
            <a:ext cx="3204706" cy="31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5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08FFF-6A04-9A1B-93AD-4D16E8421D2C}"/>
              </a:ext>
            </a:extLst>
          </p:cNvPr>
          <p:cNvSpPr txBox="1"/>
          <p:nvPr/>
        </p:nvSpPr>
        <p:spPr>
          <a:xfrm>
            <a:off x="4200712" y="312516"/>
            <a:ext cx="659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meeting 11-12 July 2022</a:t>
            </a:r>
            <a:endParaRPr lang="en-US" sz="2800" dirty="0">
              <a:solidFill>
                <a:srgbClr val="0961AA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439349-8AAA-CB92-0828-5A1FEDD95BA7}"/>
              </a:ext>
            </a:extLst>
          </p:cNvPr>
          <p:cNvSpPr txBox="1">
            <a:spLocks/>
          </p:cNvSpPr>
          <p:nvPr/>
        </p:nvSpPr>
        <p:spPr>
          <a:xfrm>
            <a:off x="1158240" y="1600201"/>
            <a:ext cx="45057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97280" rtl="0" eaLnBrk="1" latinLnBrk="0" hangingPunct="1">
              <a:spcBef>
                <a:spcPct val="20000"/>
              </a:spcBef>
              <a:buFontTx/>
              <a:buNone/>
              <a:defRPr lang="en-US" sz="2880" kern="1200" baseline="0" dirty="0" smtClean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2400" kern="1200" baseline="0" dirty="0" smtClean="0">
                <a:solidFill>
                  <a:srgbClr val="008C7D"/>
                </a:solidFill>
                <a:latin typeface="+mj-lt"/>
                <a:ea typeface="+mn-ea"/>
                <a:cs typeface="+mn-cs"/>
              </a:defRPr>
            </a:lvl2pPr>
            <a:lvl3pPr marL="144018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6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880" kern="1200" baseline="0" dirty="0" smtClean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880" kern="1200" baseline="0" dirty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KE" sz="2880" b="0" i="0" u="none" strike="noStrike" kern="1200" cap="none" spc="0" normalizeH="0" baseline="0" noProof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Strategic foresight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KE" sz="2880" b="0" i="0" u="none" strike="noStrike" kern="1200" cap="none" spc="0" normalizeH="0" baseline="0" noProof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areas 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KE" sz="2880" b="0" i="0" u="none" strike="noStrike" kern="1200" cap="none" spc="0" normalizeH="0" baseline="0" noProof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Situation analysis</a:t>
            </a:r>
            <a:br>
              <a:rPr kumimoji="0" lang="en-KE" sz="2880" b="0" i="0" u="none" strike="noStrike" kern="1200" cap="none" spc="0" normalizeH="0" baseline="0" noProof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KE" sz="2880" b="0" i="0" u="none" strike="noStrike" kern="1200" cap="none" spc="0" normalizeH="0" baseline="0" noProof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Strategic positioning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KE" sz="2880" b="0" i="0" u="none" strike="noStrike" kern="1200" cap="none" spc="0" normalizeH="0" baseline="0" noProof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Scope and format of the strategy, value proposition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KE" sz="2880" b="0" i="0" u="none" strike="noStrike" kern="1200" cap="none" spc="0" normalizeH="0" baseline="0" noProof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engagement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E" sz="2880" b="0" i="0" u="none" strike="noStrike" kern="1200" cap="none" spc="0" normalizeH="0" baseline="0" noProof="0" dirty="0">
              <a:ln>
                <a:noFill/>
              </a:ln>
              <a:solidFill>
                <a:srgbClr val="004C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7AC4A3-2DC2-9618-8904-FDD5804C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04" y="2055607"/>
            <a:ext cx="5745629" cy="320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0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08FFF-6A04-9A1B-93AD-4D16E8421D2C}"/>
              </a:ext>
            </a:extLst>
          </p:cNvPr>
          <p:cNvSpPr txBox="1"/>
          <p:nvPr/>
        </p:nvSpPr>
        <p:spPr>
          <a:xfrm>
            <a:off x="4200712" y="312516"/>
            <a:ext cx="659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meeting 30-31 August 2021</a:t>
            </a:r>
            <a:endParaRPr lang="en-US" sz="2800" dirty="0">
              <a:solidFill>
                <a:srgbClr val="0961AA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F9FD88-F8FD-EE2E-C48F-31402CF126BE}"/>
              </a:ext>
            </a:extLst>
          </p:cNvPr>
          <p:cNvSpPr txBox="1">
            <a:spLocks/>
          </p:cNvSpPr>
          <p:nvPr/>
        </p:nvSpPr>
        <p:spPr>
          <a:xfrm>
            <a:off x="203200" y="1465953"/>
            <a:ext cx="5096735" cy="4517011"/>
          </a:xfrm>
          <a:prstGeom prst="rect">
            <a:avLst/>
          </a:prstGeom>
        </p:spPr>
        <p:txBody>
          <a:bodyPr vert="horz" lIns="109728" tIns="54864" rIns="109728" bIns="54864" rtlCol="0" anchor="t">
            <a:normAutofit fontScale="85000" lnSpcReduction="20000"/>
          </a:bodyPr>
          <a:lstStyle>
            <a:lvl1pPr marL="0" indent="0" algn="l" defTabSz="1097280" rtl="0" eaLnBrk="1" latinLnBrk="0" hangingPunct="1">
              <a:spcBef>
                <a:spcPct val="20000"/>
              </a:spcBef>
              <a:buFontTx/>
              <a:buNone/>
              <a:defRPr lang="en-US" sz="2880" kern="1200" baseline="0" dirty="0" smtClean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2400" kern="1200" baseline="0" dirty="0" smtClean="0">
                <a:solidFill>
                  <a:srgbClr val="008C7D"/>
                </a:solidFill>
                <a:latin typeface="+mj-lt"/>
                <a:ea typeface="+mn-ea"/>
                <a:cs typeface="+mn-cs"/>
              </a:defRPr>
            </a:lvl2pPr>
            <a:lvl3pPr marL="144018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6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880" kern="1200" baseline="0" dirty="0" smtClean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880" kern="1200" baseline="0" dirty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marR="0" lvl="0" indent="-54864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What is our passion? What can we do best?</a:t>
            </a:r>
            <a:endParaRPr kumimoji="0" lang="en-GB" sz="2880" b="0" i="0" u="none" strike="noStrike" kern="1200" cap="none" spc="0" normalizeH="0" baseline="0" noProof="0" dirty="0">
              <a:ln>
                <a:noFill/>
              </a:ln>
              <a:solidFill>
                <a:srgbClr val="004C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8640" marR="0" lvl="0" indent="-54864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1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Accelerating for impact: uplifting consensus and injecting ambition: </a:t>
            </a:r>
            <a:r>
              <a:rPr kumimoji="0" lang="en-GB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PPP, diversifying support and identifying and addressing societal challenges</a:t>
            </a:r>
          </a:p>
          <a:p>
            <a:pPr marL="548640" marR="0" lvl="0" indent="-54864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Elements of the strategy: What do we want to achieve? What do we do and how?</a:t>
            </a:r>
          </a:p>
          <a:p>
            <a:pPr marL="548640" marR="0" lvl="0" indent="-54864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 dirty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Representation &amp; Governance, Resources / Fundraising,  Measuring success and impact</a:t>
            </a:r>
          </a:p>
          <a:p>
            <a:pPr marL="548640" marR="0" lvl="0" indent="-54864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80" b="0" i="0" u="none" strike="noStrike" kern="1200" cap="none" spc="0" normalizeH="0" baseline="0" noProof="0" dirty="0">
              <a:ln>
                <a:noFill/>
              </a:ln>
              <a:solidFill>
                <a:srgbClr val="004C8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80" b="0" i="0" u="none" strike="noStrike" kern="1200" cap="none" spc="0" normalizeH="0" baseline="0" noProof="0" dirty="0">
              <a:ln>
                <a:noFill/>
              </a:ln>
              <a:solidFill>
                <a:srgbClr val="004C8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48640" marR="0" lvl="0" indent="-54864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80" b="0" i="0" u="none" strike="noStrike" kern="1200" cap="none" spc="0" normalizeH="0" baseline="0" noProof="0" dirty="0">
              <a:ln>
                <a:noFill/>
              </a:ln>
              <a:solidFill>
                <a:srgbClr val="004C8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48640" marR="0" lvl="0" indent="-54864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80" b="0" i="0" u="none" strike="noStrike" kern="1200" cap="none" spc="0" normalizeH="0" baseline="0" noProof="0" dirty="0">
              <a:ln>
                <a:noFill/>
              </a:ln>
              <a:solidFill>
                <a:srgbClr val="004C8A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EC8783E-5020-4668-FF4A-DCD8B877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79" y="1465953"/>
            <a:ext cx="6047778" cy="45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6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D72FE3-5A08-5B1C-7AAB-F890AAF3418F}"/>
              </a:ext>
            </a:extLst>
          </p:cNvPr>
          <p:cNvSpPr txBox="1"/>
          <p:nvPr/>
        </p:nvSpPr>
        <p:spPr>
          <a:xfrm>
            <a:off x="4200712" y="312516"/>
            <a:ext cx="659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61AA"/>
                </a:solidFill>
              </a:rPr>
              <a:t>4th meeting: intermediary conclusions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527667-64C5-095C-15FF-D03AD9100ADB}"/>
              </a:ext>
            </a:extLst>
          </p:cNvPr>
          <p:cNvSpPr txBox="1">
            <a:spLocks/>
          </p:cNvSpPr>
          <p:nvPr/>
        </p:nvSpPr>
        <p:spPr>
          <a:xfrm>
            <a:off x="1158240" y="1600201"/>
            <a:ext cx="677962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97280" rtl="0" eaLnBrk="1" latinLnBrk="0" hangingPunct="1">
              <a:spcBef>
                <a:spcPct val="20000"/>
              </a:spcBef>
              <a:buFontTx/>
              <a:buNone/>
              <a:defRPr lang="en-US" sz="2880" kern="1200" baseline="0" dirty="0" smtClean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2400" kern="1200" baseline="0" dirty="0" smtClean="0">
                <a:solidFill>
                  <a:srgbClr val="008C7D"/>
                </a:solidFill>
                <a:latin typeface="+mj-lt"/>
                <a:ea typeface="+mn-ea"/>
                <a:cs typeface="+mn-cs"/>
              </a:defRPr>
            </a:lvl2pPr>
            <a:lvl3pPr marL="144018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6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880" kern="1200" baseline="0" dirty="0" smtClean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880" kern="1200" baseline="0" dirty="0">
                <a:solidFill>
                  <a:srgbClr val="004C8A"/>
                </a:solidFill>
                <a:latin typeface="+mj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Building on the 17 years of successes, ideas behind vision still valid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Making GEO </a:t>
            </a:r>
            <a:r>
              <a:rPr kumimoji="0" lang="en-GB" sz="2880" b="0" i="1" u="none" strike="noStrike" kern="1200" cap="none" spc="0" normalizeH="0" baseline="0" noProof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fit for purpose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Accompanying factors to propel GEO towards the vision (GEO as “Catalyst”)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Respoding to user needs: e.g. facililtating access to high-resolution data</a:t>
            </a:r>
          </a:p>
          <a:p>
            <a:pPr marL="411480" marR="0" lvl="0" indent="-411480" algn="l" defTabSz="10972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80" b="0" i="0" u="none" strike="noStrike" kern="1200" cap="none" spc="0" normalizeH="0" baseline="0" noProof="0">
                <a:ln>
                  <a:noFill/>
                </a:ln>
                <a:solidFill>
                  <a:srgbClr val="004C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World is different than 17 years ago, therefore harnessing opportunities</a:t>
            </a:r>
            <a:endParaRPr kumimoji="0" lang="en-GB" sz="2880" b="0" i="0" u="none" strike="noStrike" kern="1200" cap="none" spc="0" normalizeH="0" baseline="0" noProof="0" dirty="0">
              <a:ln>
                <a:noFill/>
              </a:ln>
              <a:solidFill>
                <a:srgbClr val="004C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046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O template_2017 10 12">
  <a:themeElements>
    <a:clrScheme name="GEO1">
      <a:dk1>
        <a:srgbClr val="002060"/>
      </a:dk1>
      <a:lt1>
        <a:srgbClr val="FFFFFF"/>
      </a:lt1>
      <a:dk2>
        <a:srgbClr val="008C7D"/>
      </a:dk2>
      <a:lt2>
        <a:srgbClr val="808080"/>
      </a:lt2>
      <a:accent1>
        <a:srgbClr val="6EAAB4"/>
      </a:accent1>
      <a:accent2>
        <a:srgbClr val="008C7D"/>
      </a:accent2>
      <a:accent3>
        <a:srgbClr val="005F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Comm_5.2_GeoWeek22" id="{FE440812-2E9A-416D-A4CA-0E177E6D3266}" vid="{444B5AB8-E7AD-4DB9-90BE-31CAD16C6E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rom xmlns="3004ce7a-ae16-4d94-a5a4-c47915c90579" xsi:nil="true"/>
    <_x0077_j31 xmlns="3004ce7a-ae16-4d94-a5a4-c47915c90579">
      <UserInfo>
        <DisplayName/>
        <AccountId xsi:nil="true"/>
        <AccountType/>
      </UserInfo>
    </_x0077_j31>
    <lcf76f155ced4ddcb4097134ff3c332f xmlns="3004ce7a-ae16-4d94-a5a4-c47915c90579">
      <Terms xmlns="http://schemas.microsoft.com/office/infopath/2007/PartnerControls"/>
    </lcf76f155ced4ddcb4097134ff3c332f>
    <TaxCatchAll xmlns="704c5cbc-47b7-4280-b1ec-b18637b9c8c8" xsi:nil="true"/>
    <Done xmlns="3004ce7a-ae16-4d94-a5a4-c47915c90579" xsi:nil="true"/>
    <Ref xmlns="3004ce7a-ae16-4d94-a5a4-c47915c90579" xsi:nil="true"/>
    <Deadline xmlns="3004ce7a-ae16-4d94-a5a4-c47915c90579" xsi:nil="true"/>
    <Dateandtime xmlns="3004ce7a-ae16-4d94-a5a4-c47915c90579" xsi:nil="true"/>
    <Status xmlns="3004ce7a-ae16-4d94-a5a4-c47915c905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84E135ECF85B4BAA31E6E8E53076E9" ma:contentTypeVersion="23" ma:contentTypeDescription="Create a new document." ma:contentTypeScope="" ma:versionID="ab79a5c07f44d72c8db82c5fe9cc0a99">
  <xsd:schema xmlns:xsd="http://www.w3.org/2001/XMLSchema" xmlns:xs="http://www.w3.org/2001/XMLSchema" xmlns:p="http://schemas.microsoft.com/office/2006/metadata/properties" xmlns:ns2="3004ce7a-ae16-4d94-a5a4-c47915c90579" xmlns:ns3="704c5cbc-47b7-4280-b1ec-b18637b9c8c8" targetNamespace="http://schemas.microsoft.com/office/2006/metadata/properties" ma:root="true" ma:fieldsID="48e22732242d9c8e6493a816da83f1d3" ns2:_="" ns3:_="">
    <xsd:import namespace="3004ce7a-ae16-4d94-a5a4-c47915c90579"/>
    <xsd:import namespace="704c5cbc-47b7-4280-b1ec-b18637b9c8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_x0077_j31" minOccurs="0"/>
                <xsd:element ref="ns2:Don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Status" minOccurs="0"/>
                <xsd:element ref="ns2:Deadline" minOccurs="0"/>
                <xsd:element ref="ns2:Ref" minOccurs="0"/>
                <xsd:element ref="ns2:Fro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4ce7a-ae16-4d94-a5a4-c47915c90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_x0077_j31" ma:index="21" nillable="true" ma:displayName="Person or Group" ma:list="UserInfo" ma:internalName="_x0077_j31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ne" ma:index="22" nillable="true" ma:displayName="Done" ma:format="Dropdown" ma:internalName="Done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94d9e8b-0a82-4578-bd0d-98566eea73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tatus" ma:index="27" nillable="true" ma:displayName="Status" ma:internalName="Status">
      <xsd:simpleType>
        <xsd:restriction base="dms:Unknown">
          <xsd:enumeration value="Done"/>
          <xsd:enumeration value="Ongoing"/>
          <xsd:enumeration value="Cancelled"/>
        </xsd:restriction>
      </xsd:simpleType>
    </xsd:element>
    <xsd:element name="Deadline" ma:index="28" nillable="true" ma:displayName="Deadline" ma:format="DateOnly" ma:internalName="Deadline">
      <xsd:simpleType>
        <xsd:restriction base="dms:DateTime"/>
      </xsd:simpleType>
    </xsd:element>
    <xsd:element name="Ref" ma:index="29" nillable="true" ma:displayName="Ref" ma:format="Dropdown" ma:internalName="Ref">
      <xsd:simpleType>
        <xsd:restriction base="dms:Text">
          <xsd:maxLength value="255"/>
        </xsd:restriction>
      </xsd:simpleType>
    </xsd:element>
    <xsd:element name="From" ma:index="30" nillable="true" ma:displayName="From" ma:format="DateOnly" ma:internalName="From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c5cbc-47b7-4280-b1ec-b18637b9c8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a1380d03-17ee-4924-b354-945a11477c33}" ma:internalName="TaxCatchAll" ma:showField="CatchAllData" ma:web="704c5cbc-47b7-4280-b1ec-b18637b9c8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CE5C6F-93CB-4236-8512-B9FDB5D55E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BE4F64-8009-4053-B8AD-259E6B470FC1}">
  <ds:schemaRefs>
    <ds:schemaRef ds:uri="704c5cbc-47b7-4280-b1ec-b18637b9c8c8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3004ce7a-ae16-4d94-a5a4-c47915c90579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B957265-BDCA-4745-908A-524141650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04ce7a-ae16-4d94-a5a4-c47915c90579"/>
    <ds:schemaRef ds:uri="704c5cbc-47b7-4280-b1ec-b18637b9c8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425</Words>
  <Application>Microsoft Macintosh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Aharoni</vt:lpstr>
      <vt:lpstr>AngsanaUPC</vt:lpstr>
      <vt:lpstr>Arial</vt:lpstr>
      <vt:lpstr>Arial Black</vt:lpstr>
      <vt:lpstr>Berlin Sans FB Demi</vt:lpstr>
      <vt:lpstr>Calibri</vt:lpstr>
      <vt:lpstr>Courier New</vt:lpstr>
      <vt:lpstr>Wingdings</vt:lpstr>
      <vt:lpstr>Office Theme</vt:lpstr>
      <vt:lpstr>GEO template_2017 10 12</vt:lpstr>
      <vt:lpstr>PowerPoint Presentation</vt:lpstr>
      <vt:lpstr>PowerPoint Presentation</vt:lpstr>
      <vt:lpstr>PowerPoint Presentation</vt:lpstr>
      <vt:lpstr>Composition of the Post-2025 Working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Humbulani Mudau</cp:lastModifiedBy>
  <cp:revision>17</cp:revision>
  <dcterms:created xsi:type="dcterms:W3CDTF">2022-09-22T09:07:54Z</dcterms:created>
  <dcterms:modified xsi:type="dcterms:W3CDTF">2022-10-31T15:58:54Z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0x0101009484E135ECF85B4BAA31E6E8E53076E9</vt:lpwstr>
  </property>
  <property fmtid="{D5CDD505-2E9C-101B-9397-08002B2CF9AE}" pid="3" name="MediaServiceImageTags">
    <vt:lpwstr/>
  </property>
</Properties>
</file>